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6" r:id="rId2"/>
  </p:sldIdLst>
  <p:sldSz cx="30275213" cy="21383625"/>
  <p:notesSz cx="6858000" cy="9144000"/>
  <p:defaultTextStyle>
    <a:defPPr>
      <a:defRPr lang="en-US"/>
    </a:defPPr>
    <a:lvl1pPr marL="0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1pPr>
    <a:lvl2pPr marL="385923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2pPr>
    <a:lvl3pPr marL="771845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3pPr>
    <a:lvl4pPr marL="1157768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4pPr>
    <a:lvl5pPr marL="1543690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5pPr>
    <a:lvl6pPr marL="1929613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6pPr>
    <a:lvl7pPr marL="2315535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7pPr>
    <a:lvl8pPr marL="2701458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8pPr>
    <a:lvl9pPr marL="3087380" algn="l" defTabSz="38592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071D00-6468-3589-82AF-2F9AA848CF29}" name="Utilisateur invité" initials="Ui" userId="Utilisateur invité" providerId="Windows Live"/>
  <p188:author id="{9271FE43-3C0B-9059-6F52-CE6F56151CFD}" name="Marwa Medj" initials="MM" userId="2c87951d3445e66d" providerId="Windows Live"/>
  <p188:author id="{0D2C7947-9EDD-21EA-9E66-97E8459D7326}" name="nesrine bouhawel" initials="nb" userId="1c2c00be5fba7ac1" providerId="Windows Live"/>
  <p188:author id="{D3C4805E-9951-1D39-155D-3F163F731A27}" name="Mialisoa Joanne RATIANARIVELO" initials="MR" userId="0af96d2a503cae7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3F2"/>
    <a:srgbClr val="FFF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0"/>
    <p:restoredTop sz="94812"/>
  </p:normalViewPr>
  <p:slideViewPr>
    <p:cSldViewPr snapToGrid="0">
      <p:cViewPr varScale="1">
        <p:scale>
          <a:sx n="25" d="100"/>
          <a:sy n="25" d="100"/>
        </p:scale>
        <p:origin x="1819" y="5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42:09.7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8:34:55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8:34:57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8:34:58.1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42:18.6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283 386 24575,'0'11'0,"0"4"0,0-1 0,0 3 0,-3-7 0,2 2 0,-1 1 0,2-2 0,0 1 0,-4 1 0,0 11 0,0 0 0,-9 28 0,7-10 0,-4 9 0,2 2 0,-1-15 0,0 11 0,-1-11 0,4-6 0,1-9 0,2-10 0,0-4 0,3-3 0,0 0 0,0 0 0,0 1 0,0 2 0,0 0 0,0 9 0,-5 27 0,4-16 0,-7 20 0,7-23 0,-5-3 0,5 0 0,-5-6 0,5-12 0,-2-6 0,3-9 0,0-7 0,0 3 0,0-3 0,0 3 0,0-3 0,0 6 0,0-5 0,0 9 0,0-5 0,0 5 0,0-2 0,0 2 0,0 1 0,0 0 0,0 0 0,0-1 0,0 2 0,0-1 0,0 0 0,0 5 0,0 8 0,0 3 0,0 6 0,0 0 0,0-5 0,0 0 0,0-5 0,-3-5 0,0-5 0,-1-3 0,2-5 0,-1 5 0,3-12 0,5-24 0,0 6 0,6-10 0,-6 28 0,-3 10 0,1 5 0,0 2 0,4 15 0,0 16 0,2 21 0,-4-14 0,0-3 0,-5-27 0,0 0 0,0 0 0,-6-26 0,-3-2 0,-4-37 0,-3 14 0,6-10 0,-2 21 0,5 7 0,0 13 0,3 13 0,1 30 0,3 21 0,0 27 0,0 7 0,0-34 0,0-10 0,0-34 0,0 0 0,0 0 0,3-3 0,-2 3 0,1-4 0,-2-11 0,-3-1 0,2-8 0,-2 10 0,3 8 0,-6-7 0,-6-11 0,-7-17 0,-2-3 0,0 2 0,6 13 0,4 4 0,5 18 0,3 30 0,3 2 0,4 30 0,8-18 0,3 11 0,10-9 0,-2 3 0,-2-10 0,3-1 0,-8-13 0,0-1 0,-6-10 0,-4-3 0,0-1 0,0-3 0,0-2 0,-3-12 0,0-20 0,-3-19 0,-3-4 0,-2-9 0,-5 10 0,2 5 0,-1 3 0,4 14 0,2 7 0,3 11 0,0 25 0,0 16 0,4 18 0,1 13 0,10 8 0,1 0 0,-1-6 0,-4-18 0,-2-4 0,1 5 0,5 33 0,-6-41 0,-1 5 0,0-12 0,-3-9 0,0-7 0,-4-6 0,3-14 0,-4-15 0,-5-21 0,-5-22 0,-1 9 0,-3-20 0,1 22 0,2-11 0,-2 17 0,8 3 0,-2 18 0,7 3 0,-6 14 0,6 8 0,-3 20 0,3 11 0,0 6 0,0 9 0,0-2 0,0 10 0,4 1 0,1-12 0,3-2 0,-1-15 0,1 0 0,-1-12 0,0-2 0,-4-7 0,2 0 0,-4-5 0,-2-9 0,-7-7 0,-3-7 0,0 4 0,-2 2 0,5 2 0,2 4 0,1 1 0,4 2 0,-2 6 0,3 7 0,0 2 0,0 5 0,0-6 0,3 1 0,-2-2 0,1 1 0,-2-39 0,0 1 0,-4-35 0,-5 17 0,-5-5 0,-4 4 0,4 0 0,-2 7 0,7 14 0,-2 7 0,8 12 0,-1 11 0,4 18 0,0 12 0,5 18 0,-1-15 0,8 12 0,1-12 0,1 4 0,-3-2 0,-6-21 0,-2-7 0,-3-28 0,0 4 0,0-6 0,0 11 0,0 2 0,0 3 0,0 6 0,0 7 0,0 12 0,7 7 0,-2 2 0,6-2 0,-4-4 0,0-4 0,0-1 0,-1-7 0,1-1 0,-4-3 0,0 1 0,-1-5 0,-1-4 0,2-8 0,-3-8 0,0-4 0,0 4 0,0 2 0,0 5 0,2 5 0,2 2 0,2 14 0,0 2 0,5 10 0,-3 0 0,5-4 0,-2 3 0,4-3 0,-1 4 0,1 4 0,3-7 0,-6 7 0,5-11 0,-9 2 0,1-7 0,-3-1 0,0-3 0,-3 0 0,0 0 0,-3-1 0,0 1 0,-3 4 0,2 0 0,-5-1 0,3 4 0,-3-8 0,0 2 0,0-4 0,-2-3 0,-2 0 0,-3-4 0,0-2 0,-4-2 0,3-5 0,-4 6 0,5-3 0,0 6 0,3 1 0,1 3 0,3 0 0,2 5 0,2-1 0,2 5 0,0-3 0,0-1 0,0 2 0,0-6 0,0-8 0,2-4 0,-1-1 0,5 0 0,-3 8 0,2-1 0,2 18 0,1 5 0,-1 14 0,1-5 0,-1-1 0,0-8 0,-3-4 0,0-5 0,-4-3 0,0 0 0,0-5 0,-4-15 0,-2 2 0,-2-11 0,-2 9 0,3 4 0,1 4 0,0 3 0,1 3 0,2 3 0,-2-3 0,4-5 0,-1-7 0,2-9 0,0-10 0,0 2 0,0-8 0,0 1 0,0-2 0,0 0 0,0 1 0,0 5 0,3 5 0,-2 0 0,6 1 0,-7 4 0,4-4 0,-4 4 0,0 0 0,0 3 0,0 2 0,0 4 0,0 3 0,0 6 0,0 12 0,-3-3 0,0 0 0,0-12 0,-3-7 0,5 1 0,-2 3 0,3 0 0,0 5 0,0 19 0,3-3 0,-2 18 0,5-10 0,-2-2 0,-1-4 0,0-3 0,-3-6 0,0-21 0,0-9 0,0-23 0,0-1 0,0 6 0,0-9 0,0 18 0,-3-7 0,2 15 0,-3 4 0,4 7 0,0 18 0,4 9 0,0 22 0,5 5 0,3 5 0,-2-6 0,2 0 0,-5-10 0,-3-5 0,2-4 0,-5-9 0,2 0 0,-3-2 0,0-6 0,0-11 0,0-2 0,0-6 0,0 4 0,0 1 0,0 3 0,0 5 0,0 32 0,0-3 0,0 27 0,0-18 0,0-1 0,0-9 0,0-7 0,0-5 0,0-2 0,0-3 0,0 0 0,0-1 0,0 0 0,0 1 0,0 0 0,0 1 0,0 7 0,0-6 0,0 7 0,0-17 0,0-8 0,0-4 0,0-5 0,0 6 0,0 3 0,0-1 0,0 3 0,0-3 0,0 0 0,0-5 0,0-3 0,0-7 0,0 3 0,0-8 0,0 4 0,0 0 0,0-4 0,-3 9 0,2-5 0,-2 1 0,3 3 0,0-8 0,0 4 0,0-14 0,0 6 0,0-2 0,0 11 0,0 8 0,0 1 0,0 7 0,0 0 0,0 5 0,0-1 0,0 0 0,-3 2 0,2 20 0,-1 4 0,2 16 0,0 13 0,0-14 0,0 18 0,0 10 0,0-14 0,0 13 0,0-25 0,0-14 0,0-1 0,0-12 0,0-1 0,0-3 0,0 0 0,0 0 0,0-23 0,0 4 0,0-29 0,0-1 0,0-1 0,0-3 0,0 14 0,0 7 0,0 8 0,0 0 0,0 5 0,0-4 0,0 0 0,0-5 0,0 0 0,0-5 0,0 0 0,0-5 0,0 0 0,0 5 0,0-13 0,0 15 0,0-8 0,0 16 0,0 3 0,0 4 0,0 1 0,0 8 0,0 11 0,0 5 0,0 9 0,0 12 0,0 0 0,0 36 0,0-23 0,0 19 0,0-30 0,0-2 0,0-13 0,0-4 0,0-10 0,0-3 0,0-8 0,0-11 0,0-15 0,0-22 0,0 10 0,0-19 0,0 15 0,0-12 0,0 1 0,0 5 0,3 6 0,2 7 0,0 6 0,1 8 0,-6 1 0,4 12 0,-4 0 0,2 7 0,-1-5 0,2 5 0,-3-9 0,0-11 0,0-2 0,0-12 0,0 5 0,0-5 0,3 5 0,1-5 0,1 13 0,2-1 0,-6 14 0,1-2 0,-2 7 0,0 0 0,0 0 0,0 0 0,0 0 0,0 1 0,0-1 0,0 0 0,0-3 0,0 0 0,0-8 0,0-2 0,0-7 0,0 4 0,0-4 0,0 4 0,0 0 0,0 3 0,-2 6 0,1 4 0,-2 3 0,3 0 0,0 5 0,0 7 0,0 1 0,0 4 0,0-6 0,0-1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42:49.5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42:52.7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371 175 17152,'-3'8'0,"0"-1"3296,3 8-3296,0-7 1273,0 5-1273,0-8 674,0-4-674,0 9 2180,-3-1-2180,-5 14 0,-4 4 0,-24 49 0,14-29 0,3-8 0,-2 0 0,-3 21 0,5-21 0,1 8 0,8-18 0,1-14 0,2 7 0,1-12 0,5-11 0,2-13 0,8-22 0,4-3 0,6-15 0,-3 19 0,2-16 0,-6 15 0,4-7 0,-7 11 0,2 6 0,-4 7 0,0 6 0,-1 4 0,-3 10 0,0 12 0,-3 26 0,0-3 0,0 23 0,0-20 0,0 4 0,0-6 0,0-10 0,0-4 0,0-10 0,0-4 0,0-3 0,2-2 0,1-4 0,4-11 0,8-19 0,-5 5 0,10-16 0,-8 18 0,-1-3 0,0 4 0,-5 7 0,1 1 0,-6 25 0,-11 9 0,-7 18 0,-9 10 0,0-4 0,3-1 0,3-6 0,5-13 0,4 1 0,1-14 0,6 1 0,2-13 0,2-17 0,0-16 0,3-6 0,16-26 0,-7 24 0,20-24 0,-17 15 0,7 2 0,-5 10 0,-4 7 0,-3 11 0,-4 9 0,-4 4 0,-13 33 0,-12 11 0,-1 13 0,-13 9 0,13-13 0,-3 4 0,6-11 0,5-1 0,4-13 0,1-3 0,4-11 0,4-1 0,0-14 0,3-13 0,0-19 0,9-20 0,-3 11 0,11-7 0,-8 20 0,6 0 0,-8 12 0,4 6 0,-11 19 0,-9 12 0,-9 22 0,-13 9 0,-6 17 0,8-10 0,-5 14 0,12-22 0,-2 8 0,4-20 0,8-7 0,5-13 0,4-5 0,3-14 0,6-4 0,7-12 0,11-7 0,1-1 0,5-6 0,-5 6 0,0-5 0,-1 10 0,1-5 0,-6 6 0,-4 4 0,-5 2 0,-3 7 0,-1 1 0,0 6 0,0 0 0,-3 1 0,3-8 0,-2-10 0,4-7 0,4-5 0,6-16 0,-5 25 0,6-11 0,-15 36 0,1 16 0,-9 11 0,-8 13 0,-8 13 0,-2-14 0,0 12 0,5-15 0,1-5 0,1-1 0,3-15 0,2 0 0,6-7 0,1-6 0,3-20 0,13-16 0,7-20 0,2 16 0,4-1-422,-1-4 0,2-2 422,7-8 0,2 1 0,-11 10 0,-1 0 0,7-4 0,-2 3 0,11-14 0,-2 0 0,-10 11 0,-12 23 0,-3 3 0,-8 17 0,0 23 0,-18 17 0,-15 34 0,10-35 0,-2 1-86,-7 6 0,0-1 86,4-1 0,2-2 0,-16 27-459,3 6 459,11-23 0,-2 10 0,4-16 0,4-3 0,5-19 0,4-1 0,3-12 992,4-1-992,6-16 483,14-19-483,11-17 0,9-17 0,-5 13 0,-4 3 0,0 1 0,1-3 0,15-17 0,-34 47 0,-8 16 0,-2 10 0,-2 9 0,-7 8 0,3-4 0,-11-2 0,8-7 0,-2-6 0,5-3 0,1-5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42:58.3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313 888 24575,'0'6'0,"0"-1"0,0-4 0,0-4 0,2-3 0,-1-3 0,2 4 0,-8 2 0,-7 11 0,-7 5 0,-4 11 0,-12 15 0,8-11 0,-7 11 0,18-19 0,3-1 0,10-9 0,-3-1 0,5-3 0,-4-2 0,5-4 0,-2-49 0,2 15 0,0-38 0,0 23 0,4-1 0,4 1 0,2 0 0,5 15 0,-6 3 0,0 17 0,-2 1 0,-1 9 0,0 2 0,0 2 0,0 0 0,0 14 0,2 8 0,1 27 0,-5 23-613,-1-26 1,-2 2 612,0 3 0,-2 1 0,1 7 0,0-2 0,0 25-275,0-33 1,0-2 274,0 11 0,-3 5 0,-1-20 0,-5-10 0,5-11 1190,-2-8-1190,6-11 584,-3-6-584,3-21 0,0-5 0,0-20 0,0 6 0,4-11 0,1 3 0,5-3 0,-2 8 0,0 4 0,-3 19 0,-2 2 0,-6 13 0,-2 8 0,-6 7 0,0 10 0,-2 1 0,2 4 0,-1 0 0,2-5 0,4-2 0,2-6 0,-2-3 0,6 0 0,-3-10 0,3-6 0,0-14 0,0-3 0,0-5 0,0 0 0,0 9 0,3-3 0,-2 15 0,2-2 0,-3 12 0,0 9 0,0 6 0,0 13 0,-3-4 0,-1 7 0,-4-7 0,1 8 0,-2 1 0,1 10 0,-1 9 0,-5 10 0,-1 2 0,-3-5 0,2-5 0,0-10 0,7-5 0,-3-9 0,8-8 0,-2-11 0,6-14 0,-3-6 0,3-34 0,0 2 0,13-26 0,3 5 0,15-6 0,-2 0 0,1 0 0,-1 0 0,-9 16 0,6-6 0,-11 19 0,2-3 0,-5 11 0,-5 10 0,-1 8 0,-6 7 0,-9 8 0,-4 5 0,-9 10 0,-2 7 0,-2 6 0,-2 2 0,2 2 0,6-9 0,1 0 0,8-8 0,2-6 0,2 0 0,4-21 0,0-14 0,3-26 0,9-12 0,2-13-508,15-1 508,-6 10 0,4 1 0,-2 16-98,-4 6 98,-1 6 0,-6 15 0,-4 9 0,-1 5 0,0 5 506,-3 4-506,0 15 0,-7 16 0,-10 19 0,-9 27 50,9-39 0,-3 4-50,-4 24 0,-1 1 0,5-23 0,0-2 0,0 9 0,1-5 0,2-12 0,8-22 0,5-16 0,-2-5 0,3-20 0,4-5 0,4-8 0,1 4 0,7 1 0,-7 5 0,3 1 0,-5 3 0,0 5 0,0 10 0,-4 3 0,0 5 0,-3-2 0,0 1 0,0 5 0,0 5 0,0 1 0,2 0 0,5-2 0,-1-3 0,4 0 0,-4 0 0,2 0 0,-4 2 0,1 2 0,-5 2 0,0 0 0,0 0 0,0-1 0,0 2 0,0-1 0,0-5 0,4-14 0,-3-2 0,6-16 0,-6 8 0,2-7 0,-3 11 0,0-7 0,0 15 0,0-2 0,0 7 0,0 15 0,0 2 0,-3 24 0,-6-7 0,0 9 0,-2-10 0,4-1 0,3-8 0,-3-1 0,7-7 0,-4-1 0,2-3 0,1 0 0,-4-3 0,4-3 0,-1-10 0,2-14 0,0-21 0,0-13 0,4-11-439,5 28 0,3-1 439,11-37 0,9 6-83,-5 6 83,-5 23 0,1 0 0,-7 16 0,-3 9 0,-6 13 875,2 3-875,-3 3 86,3 0-86,7 15 0,5 8 0,5 21 0,6 7 0,3 18-545,6 0 545,-10-5 0,-1 4 0,-13-16 0,-1 9 0,-4 3 0,-7-25 0,-1 1 0,-4-30 0,0-1 545,-6-5-545,-5-2 0,-11-2 0,-3-19 0,-5-10 0,7-27 0,-6-21-306,20 34 1,0-1 305,-11-31 0,13 28 0,3 0 0,-1-14 0,0 17 0,1-2 0,2-18 0,0 20 0,0 0 0,2-10 0,0-4 0,0 31 0,0 9 0,-3 8 0,0 4 0,0 8 152,0 9 1,3-4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43:01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0:56:55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220 400 24575,'-2'-73'0,"1"40"0,-2-42 0,3 60 0,0 5 0,-2 9 0,-1 18 0,0 13 0,-4 22 0,3 6 0,-1-22 0,4-5 0,3-29 0,3 0 0,-1-2 0,-2-1 0,0-4 0,-2-5 0,0-12 0,0 5 0,0-13 0,0 8 0,0-2 0,2 4 0,1 7 0,0 0 0,1 5 0,-3 2 0,1 1 0,-2 0 0,0 1 0,1 2 0,2 0 0,1 2 0,0 0 0,0 0 0,2-4 0,0-2 0,-1-4 0,5 0 0,-5 0 0,2 3 0,-3-1 0,-1 4 0,-2 0 0,0-1 0,-2 5 0,-2 4 0,1 4 0,0 2 0,0-4 0,1-1 0,0-6 0,1-3 0,0-7 0,0-6 0,0 3 0,1-10 0,0 15 0,2-6 0,-3 11 0,0-1 0,0 1 0,0 0 0,0 0 0,0-1 0,0-5 0,0 2 0,0-5 0,0 3 0,0 3 0,0 0 0,0 6 0,0 9 0,0 3 0,0 6 0,0 7 0,0 1 0,0 4 0,0 15 0,0-16 0,0 16 0,-3-15 0,2 0 0,-2 6 0,3-13 0,0 9 0,-2-11 0,1 8 0,-4-7 0,5 2 0,-3-7 0,3-2 0,0-2 0,0-4 0,0-1 0,0-3 0,4-12 0,0 3 0,2-17 0,-2 6 0,2-16 0,-6-48 0,3 31-3392,-7-6 0,-1 0 3392,-1 16 0,-9-20 0,9 37 0,-2 4 0,3 13 0,1 7 0,-4 18 6784,1 11-6784,-4 21 0,4-4 0,2 7 0,-1-7 0,2-1 0,0-5 0,-1-13 0,4-6 0,-1-10 0,2-3 0,0-2 0,-2-4 0,-1-1 0,-1-2 0,0-7 0,1-6 0,1-4 0,-1-3 0,3 5 0,-2 1 0,2 3 0,-3 2 0,3 5 0,-2 11 0,2 0 0,0 17 0,0-7 0,0 17 0,0 3 0,0 11 0,0-9 0,0 6 0,0-27 0,0 4 0,0-15 0,0-1 0,0-3 0,0 1 0,0 0 0,0 1 0,0-1 0,0 2 0,0-3 0,0-13 0,0-3 0,0-16 0,0 3 0,0-2 0,2 6 0,-1 1 0,2 7 0,-2 0 0,0 6 0,2 0 0,-3 6 0,0 14 0,0 6 0,0 13 0,0 4 0,0 16 0,0-15 0,-4 18 0,4-26 0,-4 4 0,4-9 0,0-5 0,0-7 0,0-3 0,0-4 0,0-1 0,0-3 0,-2-14 0,1-4 0,-4-11 0,4 5 0,-4-1 0,2 0 0,-1 6 0,-1 2 0,3 6 0,-3 2 0,0 3 0,0 4 0,1 1 0,0 0 0,-1 1 0,3 4 0,0 3 0,0 1 0,1 1 0,-1 0 0,2-2 0,0-1 0,0-1 0,0-1 0,0 3 0,0-4 0,0 0 0,0-3 0,0-8 0,0-5 0,0-3 0,0 0 0,0 4 0,0-4 0,0 4 0,0-2 0,0 5 0,0 1 0,0 3 0,0 12 0,0 7 0,0 7 0,3 12 0,-2-4 0,5 11 0,-5 35 0,2-31 0,-3 22 0,2-32 0,-1-5 0,3-1 0,-3-11 0,2-11 0,-1-12 0,3-4 0,-2-10 0,3-2 0,-1 0 0,2-9 0,-2 11 0,1-16 0,0 10 0,1-4 0,-4-2 0,3-6 0,-5 7 0,5-10 0,-5 12 0,1-1 0,-2 5 0,0 5 0,0 8 0,0 1 0,0 5 0,0 6 0,0 13 0,0 7 0,0 11 0,0 0 0,0 4 0,-2-7 0,1 3 0,-4-12 0,4 0 0,-1-9 0,2-1 0,0-6 0,0 1 0,0-5 0,0-5 0,0 0 0,0-7 0,0 8 0,0-4 0,0 8 0,2 8 0,-1-2 0,1 7 0,-2-8 0,0 2 0,0-2 0,2-2 0,0-3 0,0-5 0,2-9 0,-3-4 0,2-5 0,-1-2 0,-1-1 0,2-3 0,-3-3 0,2 3 0,-1-2 0,2 7 0,-1-4 0,-1 8 0,4 3 0,-4 5 0,1 4 0,-2 0 0,0 8 0,0 9 0,0 6 0,0 8 0,0 2 0,0-5 0,0 3 0,0-9 0,0 0 0,0-8 0,0-1 0,0-19 0,0 5 0,0-24 0,0 12 0,0-10 0,0 2 0,0 1 0,0 4 0,0 4 0,0 6 0,0 4 0,0 9 0,0 18 0,0 10 0,-3 6 0,2 7 0,-5-7 0,6 8 0,-3-7 0,3-6 0,0-8 0,0-9 0,0-7 0,2-12 0,-2-2 0,5-2 0,-4 4 0,0 4 0,-2 2 0,-5 0 0,-1 2 0,-6 0 0,5 0 0,-1 0 0,4 0 0,0 0 0,0 0 0,1 0 0,-3 0 0,2 0 0,-2 0 0,0 0 0,2 0 0,-2 0 0,2 0 0,1 0 0,0-2 0,1 0 0,2-3 0,1 1 0,0 0 0,0-1 0,0-2 0,0-3 0,0-3 0,0-4 0,0 3 0,0-1 0,0 7 0,0-5 0,0 8 0,-3 1 0,1 2 0,-4 2 0,-2-5 0,-1-3 0,-14-15 0,12 10 0,-8-7 0,14 15 0,4 3 0,2 0 0,3 2 0,0 2 0,11 1 0,-6 0 0,23 3 0,-19-5 0,12 4 0,-18-3 0,0-1 0,-3 1 0,1-2 0,-1 0 0,1 0 0,1 0 0,2 0 0,2 0 0,0 0 0,0 0 0,-2-2 0,-2-1 0,-1-2 0,0-1 0,-3 1 0,0-2 0,-2 0 0,0-4 0,-6-9 0,-3-2 0,-8-7 0,1 4 0,2 4 0,2 1 0,2 7 0,1 2 0,3 6 0,1 4 0,2 2 0,1 7 0,2 10 0,0 11 0,0 8 0,4 9 0,3 1 0,8 5 0,0-9 0,5 1 0,-4-10 0,2 2 0,-1-11 0,-7-4 0,3-10 0,-8-4 0,2-4 0,-2-1 0,-1-2 0,-1-3 0,2-7 0,-2-9 0,0-14 0,0-4 0,-3 7 0,0-5 0,0 17 0,0-5 0,0 10 0,0 2 0,0 4 0,0 11 0,0 6 0,-3 8 0,2 6 0,-1-4 0,-1-3 0,3-5 0,-2-2 0,2-2 0,-2-3 0,0-9 0,-1-8 0,1-4 0,-1-7 0,3 6 0,-2-6 0,-1 9 0,2 0 0,0 7 0,1 2 0,0 34 0,0 0 0,0 35 0,0-19 0,0 9 0,0-20 0,0 7 0,0-16 0,0-2 0,0-12 0,0-1 0,0-11 0,0-13 0,0-11 0,0-13 0,0-7 0,0-13 0,0 12 0,-4-13 0,3 20 0,-5-3 0,6 10 0,-4 10 0,4 6 0,0 9 0,2 7 0,1 10 0,2 6 0,4 6 0,-3-5 0,5 3 0,-6-6 0,5 0 0,-7-6 0,3-1 0,-5-8 0,0-5 0,-1-10 0,0 2 0,0-17 0,0 5 0,0-14 0,-2 10 0,-4-5 0,-2 7 0,0 3 0,2 1 0,3 11 0,-1 3 0,3 2 0,-1 10 0,2 11 0,0 13 0,0 15 0,0-3 0,0 7 0,3-11 0,0 2 0,1-12 0,1 0 0,-4-13 0,1-1 0,-2-6 0,0 0 0,2-1 0,-2 3 0,3 13 0,-3 12 0,0 26 0,0 14 0,0-11 0,0 2 0,0-9 0,0-1 0,0 4 0,0-4 0,0 13 0,0-35 0,0-10 0,0-10 0,0-11 0,0-22 0,0-11 0,0-6 0,0-3 0,0 13 0,0-3 0,0 10 0,0 6 0,0 6 0,0 4 0,0 33 0,0-10 0,0 33 0,0-24 0,0 11 0,0-14 0,0-2 0,0-8 0,0-4 0,0-1 0,0-6 0,0-14 0,0-11 0,0-13 0,0-9 0,0 11 0,0-5 0,0 16 0,0-4 0,-3 13 0,3 2 0,-4 10 0,2 3 0,-1 24 0,-3 12 0,2 21 0,-4-3 0,1 1 0,0-13 0,3-4 0,-2-6 0,6-14 0,-3-5 0,1-6 0,1-12 0,-1-9 0,2-17 0,0 2 0,-3-11 0,2 11 0,-5-7 0,3 7 0,0 6 0,-2 6 0,5 3 0,-5 7 0,4 4 0,0 3 0,1 7 0,0-6 0,0-7 0,0-2 0,-3-8 0,2 6 0,-3 3 0,4 10 0,1 15 0,7 17 0,2 4 0,4 5 0,-1-6 0,-2-1 0,0-8 0,-4-6 0,1-7 0,-3-4 0,0-3 0,-3-4 0,0-5 0,-2-9 0,0 1 0,0-12 0,0 10 0,-3-3 0,3 4 0,-2 1 0,4 6 0,1 12 0,1 1 0,2 7 0,-1-10 0,0 5 0,-1-8 0,-1 2 0,-1-3 0,-2 1 0,0-1 0,-1-4 0,-4-1 0,-3-3 0,-2-1 0,-4 3 0,3-1 0,-4 6 0,7 4 0,0 4 0,3 6 0,2-4 0,-2 3 0,5-6 0,-2 0 0,2-3 0,0-7 0,0-7 0,-3-2 0,3-2 0,-3 4 0,3 2 0,6 12 0,-2-4 0,2 10 0,-1-9 0,-5 1 0,4-3 0,-3 2 0,0-2 0,-1 2 0,0 3 0,0 1 0,0 2 0,0-1 0,3 5 0,-3-4 0,2 5 0,0-10 0,-1 3 0,1-4 0,-2 1 0,0 0 0,0-1 0,0 0 0,0 1 0,0-1 0,0 1 0,0 0 0,0-1 0,1-2 0,2-4 0,-1-1 0,3-6 0,-1 0 0,2 0 0,-2-2 0,0 6 0,-3-2 0,1 3 0,-1-1 0,3-2 0,0 2 0,-2-2 0,3 2 0,-5 1 0,4 1 0,-3 3 0,0 4 0,-1 1 0,3 7 0,-2-4 0,3 16 0,-1-13 0,0 9 0,-2-15 0,-1-2 0,0-10 0,0 1 0,0-5 0,0 6 0,0-4 0,0 1 0,0-5 0,0 5 0,0-1 0,0 4 0,0-2 0,0 7 0,0-7 0,0 6 0,0-9 0,0 5 0,0-2 0,-1 2 0,-2 3 0,-1 0 0,2 0 0,-3 1 0,5-2 0,-4 2 0,2-3 0,-9-10 0,-2-4 0,-11-14 0,0-3 0,-5-10 0,3 5 0,-2-3 0,10 10 0,-4 3 0,10 9 0,0 3 0,7 9 0,1 3 0,4 4 0,-3 7 0,6 5 0,0 12 0,9 6 0,3 13 0,10 8 0,0 8 0,-1-14 0,-5 6 0,0-19 0,-6 3 0,-1-9 0,-4-8 0,-3-5 0,-2-4 0,-1-3 0,-2-21 0,-6-4 0,-1-18 0,-4 3 0,-1 3 0,5 5 0,-2 4 0,6 9 0,-1 5 0,3 15 0,3 16 0,1 2 0,7 22 0,-3-17 0,5 5 0,-6-8 0,3-6 0,-4-6 0,0-3 0,-3-3 0,3-2 0,-7-4 0,-2-6 0,-1 2 0,-5-5 0,8 9 0,0 16 0,6 8 0,2 16 0,4-4 0,6-1 0,1-4 0,-2-3 0,-2-2 0,-5-10 0,-3-3 0,0-7 0,-2-7 0,-1-5 0,-5-6 0,-2-3 0,-1 2 0,-1 1 0,2 1 0,0 3 0,3 0 0,-1 3 0,3-4 0,0 6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8:34:56.7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18:34:5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54ABE-6499-C54A-BB7C-DE2CD1EF06EF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B0DB-3871-1A4A-AE49-22FD657795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4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385923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771845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1157768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543690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929613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535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458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380" algn="l" defTabSz="771845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43000"/>
            <a:ext cx="4368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DB0DB-3871-1A4A-AE49-22FD657795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16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69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85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05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19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59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76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93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11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7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DAD3C-4E00-E64B-9F4E-5C971039ABC1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6778-8479-4E44-BBF6-5ECBC34E26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8" Type="http://schemas.openxmlformats.org/officeDocument/2006/relationships/image" Target="../media/image11.png"/><Relationship Id="rId26" Type="http://schemas.openxmlformats.org/officeDocument/2006/relationships/image" Target="../media/image14.png"/><Relationship Id="rId39" Type="http://schemas.openxmlformats.org/officeDocument/2006/relationships/image" Target="../media/image21.jpeg"/><Relationship Id="rId21" Type="http://schemas.openxmlformats.org/officeDocument/2006/relationships/customXml" Target="../ink/ink6.xml"/><Relationship Id="rId34" Type="http://schemas.openxmlformats.org/officeDocument/2006/relationships/image" Target="../media/image440.png"/><Relationship Id="rId42" Type="http://schemas.openxmlformats.org/officeDocument/2006/relationships/image" Target="../media/image24.jpe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55" Type="http://schemas.openxmlformats.org/officeDocument/2006/relationships/image" Target="../media/image37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image" Target="../media/image17.jpeg"/><Relationship Id="rId11" Type="http://schemas.openxmlformats.org/officeDocument/2006/relationships/customXml" Target="../ink/ink1.xml"/><Relationship Id="rId24" Type="http://schemas.openxmlformats.org/officeDocument/2006/relationships/image" Target="../media/image6.png"/><Relationship Id="rId32" Type="http://schemas.openxmlformats.org/officeDocument/2006/relationships/customXml" Target="../ink/ink8.xml"/><Relationship Id="rId37" Type="http://schemas.openxmlformats.org/officeDocument/2006/relationships/customXml" Target="../ink/ink12.xml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3" Type="http://schemas.openxmlformats.org/officeDocument/2006/relationships/image" Target="../media/image35.jpg"/><Relationship Id="rId5" Type="http://schemas.openxmlformats.org/officeDocument/2006/relationships/hyperlink" Target="https://doi.org/10.34746/ids204" TargetMode="External"/><Relationship Id="rId10" Type="http://schemas.openxmlformats.org/officeDocument/2006/relationships/image" Target="../media/image5.png"/><Relationship Id="rId19" Type="http://schemas.openxmlformats.org/officeDocument/2006/relationships/customXml" Target="../ink/ink5.xml"/><Relationship Id="rId31" Type="http://schemas.openxmlformats.org/officeDocument/2006/relationships/image" Target="../media/image19.png"/><Relationship Id="rId44" Type="http://schemas.openxmlformats.org/officeDocument/2006/relationships/image" Target="../media/image26.jpeg"/><Relationship Id="rId52" Type="http://schemas.openxmlformats.org/officeDocument/2006/relationships/image" Target="../media/image34.png"/><Relationship Id="rId4" Type="http://schemas.openxmlformats.org/officeDocument/2006/relationships/hyperlink" Target="https://www.travaux.master.utc.fr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customXml" Target="../ink/ink7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customXml" Target="../ink/ink10.xml"/><Relationship Id="rId43" Type="http://schemas.openxmlformats.org/officeDocument/2006/relationships/image" Target="../media/image25.png"/><Relationship Id="rId48" Type="http://schemas.openxmlformats.org/officeDocument/2006/relationships/image" Target="../media/image30.svg"/><Relationship Id="rId56" Type="http://schemas.openxmlformats.org/officeDocument/2006/relationships/image" Target="../media/image38.jpg"/><Relationship Id="rId8" Type="http://schemas.openxmlformats.org/officeDocument/2006/relationships/image" Target="../media/image3.png"/><Relationship Id="rId51" Type="http://schemas.openxmlformats.org/officeDocument/2006/relationships/image" Target="../media/image33.png"/><Relationship Id="rId3" Type="http://schemas.openxmlformats.org/officeDocument/2006/relationships/hyperlink" Target="https://travaux.master.utc.fr/?p=31536" TargetMode="External"/><Relationship Id="rId12" Type="http://schemas.openxmlformats.org/officeDocument/2006/relationships/image" Target="../media/image8.png"/><Relationship Id="rId17" Type="http://schemas.openxmlformats.org/officeDocument/2006/relationships/customXml" Target="../ink/ink4.xml"/><Relationship Id="rId25" Type="http://schemas.openxmlformats.org/officeDocument/2006/relationships/image" Target="../media/image7.png"/><Relationship Id="rId33" Type="http://schemas.openxmlformats.org/officeDocument/2006/relationships/customXml" Target="../ink/ink9.xml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12.png"/><Relationship Id="rId41" Type="http://schemas.openxmlformats.org/officeDocument/2006/relationships/image" Target="../media/image23.jpeg"/><Relationship Id="rId5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5" Type="http://schemas.openxmlformats.org/officeDocument/2006/relationships/customXml" Target="../ink/ink3.xml"/><Relationship Id="rId23" Type="http://schemas.openxmlformats.org/officeDocument/2006/relationships/image" Target="../media/image13.png"/><Relationship Id="rId28" Type="http://schemas.openxmlformats.org/officeDocument/2006/relationships/image" Target="../media/image16.jpeg"/><Relationship Id="rId36" Type="http://schemas.openxmlformats.org/officeDocument/2006/relationships/customXml" Target="../ink/ink11.xml"/><Relationship Id="rId4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99A0034-C345-9842-89B1-8377D32609F1}"/>
              </a:ext>
            </a:extLst>
          </p:cNvPr>
          <p:cNvSpPr/>
          <p:nvPr/>
        </p:nvSpPr>
        <p:spPr>
          <a:xfrm>
            <a:off x="180637" y="2406980"/>
            <a:ext cx="9360098" cy="10599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A92E2F4-0DE7-5E48-AB5B-A5C8B05BDE06}"/>
              </a:ext>
            </a:extLst>
          </p:cNvPr>
          <p:cNvSpPr/>
          <p:nvPr/>
        </p:nvSpPr>
        <p:spPr>
          <a:xfrm>
            <a:off x="3602044" y="198665"/>
            <a:ext cx="23376257" cy="1703807"/>
          </a:xfrm>
          <a:prstGeom prst="roundRect">
            <a:avLst/>
          </a:prstGeom>
          <a:solidFill>
            <a:srgbClr val="002060">
              <a:alpha val="6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00" tIns="38450" rIns="76900" bIns="38450" rtlCol="0" anchor="ctr"/>
          <a:lstStyle/>
          <a:p>
            <a:pPr algn="ctr">
              <a:lnSpc>
                <a:spcPct val="150000"/>
              </a:lnSpc>
            </a:pPr>
            <a:r>
              <a:rPr lang="fr-FR" sz="3364" b="1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INTELLIGENCES ARTIFICIELLES DÉPLOYÉES DANS LES ÉTABLISSEMENTS DE SANTÉ</a:t>
            </a:r>
          </a:p>
          <a:p>
            <a:pPr algn="ctr"/>
            <a:r>
              <a:rPr lang="fr-FR" sz="2355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BOUHAWEL Nesrine – EL IDRISSI Sara – MEDJ Marwa – PICART Damien – RATIANARIVELO MIALISOA Joanne - Année 2023/2024 </a:t>
            </a:r>
          </a:p>
          <a:p>
            <a:pPr algn="ctr"/>
            <a:r>
              <a:rPr lang="fr-FR" sz="2355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Lien permalien : </a:t>
            </a:r>
            <a:r>
              <a:rPr lang="fr-FR" sz="2355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https://travaux.master.utc.fr/formations-master/ingenierie-de-la-sante/ids204</a:t>
            </a:r>
            <a:r>
              <a:rPr lang="fr-FR" sz="2355" dirty="0">
                <a:solidFill>
                  <a:schemeClr val="bg1"/>
                </a:solidFill>
              </a:rPr>
              <a:t> , </a:t>
            </a:r>
            <a:r>
              <a:rPr lang="fr-FR" sz="2355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Lien DOI :</a:t>
            </a:r>
            <a:r>
              <a:rPr lang="fr-FR" sz="2355" dirty="0">
                <a:hlinkClick r:id="rId4"/>
              </a:rPr>
              <a:t>, </a:t>
            </a:r>
            <a:r>
              <a:rPr lang="fr-FR" sz="2355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https://doi.org/10.34746/ids204</a:t>
            </a:r>
            <a:r>
              <a:rPr lang="fr-FR" sz="2355" dirty="0"/>
              <a:t>, </a:t>
            </a:r>
            <a:endParaRPr lang="fr-FR" sz="2355" dirty="0">
              <a:solidFill>
                <a:schemeClr val="bg1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3491B0-0A45-654E-B8A4-EB844BC50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111" y="277763"/>
            <a:ext cx="3753600" cy="1452385"/>
          </a:xfrm>
          <a:prstGeom prst="rect">
            <a:avLst/>
          </a:prstGeom>
        </p:spPr>
      </p:pic>
      <p:sp>
        <p:nvSpPr>
          <p:cNvPr id="217" name="ZoneTexte 216">
            <a:extLst>
              <a:ext uri="{FF2B5EF4-FFF2-40B4-BE49-F238E27FC236}">
                <a16:creationId xmlns:a16="http://schemas.microsoft.com/office/drawing/2014/main" id="{3C6BC65A-DC56-D2A4-92B3-CCBA37D90317}"/>
              </a:ext>
            </a:extLst>
          </p:cNvPr>
          <p:cNvSpPr txBox="1"/>
          <p:nvPr/>
        </p:nvSpPr>
        <p:spPr>
          <a:xfrm>
            <a:off x="581200" y="3090985"/>
            <a:ext cx="8548031" cy="10239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18" b="1" dirty="0">
                <a:solidFill>
                  <a:srgbClr val="002060"/>
                </a:solidFill>
                <a:latin typeface="Khmer UI" panose="020B0502040204020203" pitchFamily="34" charset="0"/>
                <a:ea typeface="Verdana" panose="020B0604030504040204" pitchFamily="34" charset="0"/>
                <a:cs typeface="Khmer UI" panose="020B0502040204020203" pitchFamily="34" charset="0"/>
              </a:rPr>
              <a:t>Intelligence artificielle (IA) =  système informatique capable de reproduire une tâche réalisée par un humain en utilisant des algorithmes grâce à l’analyse de données massives </a:t>
            </a:r>
          </a:p>
        </p:txBody>
      </p:sp>
      <p:pic>
        <p:nvPicPr>
          <p:cNvPr id="219" name="Image 218" descr="Une image contenant dessin, croquis, illustration, silhouette&#10;&#10;Description générée automatiquement">
            <a:extLst>
              <a:ext uri="{FF2B5EF4-FFF2-40B4-BE49-F238E27FC236}">
                <a16:creationId xmlns:a16="http://schemas.microsoft.com/office/drawing/2014/main" id="{05542D64-EA42-CB56-EBCE-560BA0E354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05" r="20886"/>
          <a:stretch/>
        </p:blipFill>
        <p:spPr>
          <a:xfrm>
            <a:off x="637357" y="4462380"/>
            <a:ext cx="467077" cy="952100"/>
          </a:xfrm>
          <a:prstGeom prst="rect">
            <a:avLst/>
          </a:prstGeom>
        </p:spPr>
      </p:pic>
      <p:sp>
        <p:nvSpPr>
          <p:cNvPr id="44" name="AutoShape 6" descr="Milvue | New Tech, New Care 💚">
            <a:extLst>
              <a:ext uri="{FF2B5EF4-FFF2-40B4-BE49-F238E27FC236}">
                <a16:creationId xmlns:a16="http://schemas.microsoft.com/office/drawing/2014/main" id="{8CB80F07-2EF2-EE64-43DE-0442C1D74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934" y="15323490"/>
            <a:ext cx="128164" cy="2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900" tIns="38450" rIns="76900" bIns="38450" numCol="1" anchor="t" anchorCtr="0" compatLnSpc="1">
            <a:prstTxWarp prst="textNoShape">
              <a:avLst/>
            </a:prstTxWarp>
          </a:bodyPr>
          <a:lstStyle/>
          <a:p>
            <a:endParaRPr lang="fr-FR" sz="1277"/>
          </a:p>
        </p:txBody>
      </p:sp>
      <p:sp>
        <p:nvSpPr>
          <p:cNvPr id="207" name="Rectangle : coins arrondis 206">
            <a:extLst>
              <a:ext uri="{FF2B5EF4-FFF2-40B4-BE49-F238E27FC236}">
                <a16:creationId xmlns:a16="http://schemas.microsoft.com/office/drawing/2014/main" id="{C3F82E0B-E38B-34CC-54C7-B255355A80E5}"/>
              </a:ext>
            </a:extLst>
          </p:cNvPr>
          <p:cNvSpPr/>
          <p:nvPr/>
        </p:nvSpPr>
        <p:spPr>
          <a:xfrm>
            <a:off x="392857" y="7057103"/>
            <a:ext cx="8990949" cy="1919335"/>
          </a:xfrm>
          <a:prstGeom prst="roundRect">
            <a:avLst/>
          </a:prstGeom>
          <a:solidFill>
            <a:srgbClr val="CAE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37A2B5B8-8E95-EE38-8746-5CDB6F5EBF36}"/>
              </a:ext>
            </a:extLst>
          </p:cNvPr>
          <p:cNvSpPr txBox="1"/>
          <p:nvPr/>
        </p:nvSpPr>
        <p:spPr>
          <a:xfrm>
            <a:off x="1438683" y="7010376"/>
            <a:ext cx="5945745" cy="50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691">
              <a:latin typeface="Khmer UI" panose="020B0502040204020203" pitchFamily="34" charset="0"/>
              <a:ea typeface="Verdana" panose="020B0604030504040204" pitchFamily="34" charset="0"/>
              <a:cs typeface="Khmer UI" panose="020B0502040204020203" pitchFamily="34" charset="0"/>
            </a:endParaRP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912C9743-472D-0A4F-2B5B-4D3E366C4B97}"/>
              </a:ext>
            </a:extLst>
          </p:cNvPr>
          <p:cNvSpPr txBox="1"/>
          <p:nvPr/>
        </p:nvSpPr>
        <p:spPr>
          <a:xfrm>
            <a:off x="633917" y="7077399"/>
            <a:ext cx="429308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379" indent="-288379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Multiplier les examens</a:t>
            </a:r>
          </a:p>
          <a:p>
            <a:pPr marL="288379" indent="-288379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Gagner du temps </a:t>
            </a:r>
          </a:p>
          <a:p>
            <a:pPr marL="288379" indent="-288379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Optimiser les parcours de soins</a:t>
            </a: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D01F7579-7CF2-80AC-9F66-3CE20E623B17}"/>
              </a:ext>
            </a:extLst>
          </p:cNvPr>
          <p:cNvSpPr txBox="1"/>
          <p:nvPr/>
        </p:nvSpPr>
        <p:spPr>
          <a:xfrm>
            <a:off x="4881921" y="7029167"/>
            <a:ext cx="438713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379" indent="-288379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Traiter des pathologies plus complexes</a:t>
            </a:r>
          </a:p>
          <a:p>
            <a:pPr marL="288379" indent="-288379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Aider au diagnostic </a:t>
            </a:r>
          </a:p>
          <a:p>
            <a:pPr marL="288379" indent="-288379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Personnaliser les traitements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4D15C7FD-2F91-997B-66A1-766A652D18AA}"/>
              </a:ext>
            </a:extLst>
          </p:cNvPr>
          <p:cNvSpPr/>
          <p:nvPr/>
        </p:nvSpPr>
        <p:spPr>
          <a:xfrm>
            <a:off x="1236314" y="4278666"/>
            <a:ext cx="7205133" cy="157842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5F6A7C24-9D97-2FE8-761D-4EA26D8913AC}"/>
              </a:ext>
            </a:extLst>
          </p:cNvPr>
          <p:cNvSpPr/>
          <p:nvPr/>
        </p:nvSpPr>
        <p:spPr>
          <a:xfrm>
            <a:off x="1596745" y="4475142"/>
            <a:ext cx="4289576" cy="11684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BAAC6212-00C6-1F49-84E2-BD9812BF87E2}"/>
              </a:ext>
            </a:extLst>
          </p:cNvPr>
          <p:cNvSpPr/>
          <p:nvPr/>
        </p:nvSpPr>
        <p:spPr>
          <a:xfrm>
            <a:off x="1908260" y="4631723"/>
            <a:ext cx="2131107" cy="8310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413B7867-21DB-E183-D62A-CDEC86136B46}"/>
              </a:ext>
            </a:extLst>
          </p:cNvPr>
          <p:cNvSpPr txBox="1"/>
          <p:nvPr/>
        </p:nvSpPr>
        <p:spPr>
          <a:xfrm>
            <a:off x="3822379" y="4709947"/>
            <a:ext cx="1828849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1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8B5AF01-3E5F-3328-CF4C-DEF5E3F27DA2}"/>
              </a:ext>
            </a:extLst>
          </p:cNvPr>
          <p:cNvSpPr txBox="1"/>
          <p:nvPr/>
        </p:nvSpPr>
        <p:spPr>
          <a:xfrm>
            <a:off x="1994715" y="4667644"/>
            <a:ext cx="1828849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18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endParaRPr lang="fr-FR" sz="201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1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 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A015BF7-E06A-AC38-0DCB-922E59B4AEE8}"/>
              </a:ext>
            </a:extLst>
          </p:cNvPr>
          <p:cNvSpPr txBox="1"/>
          <p:nvPr/>
        </p:nvSpPr>
        <p:spPr>
          <a:xfrm>
            <a:off x="5938190" y="4710471"/>
            <a:ext cx="1828849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1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Artificielle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E186ACA7-FCFD-0C4F-561B-1121EFD9780F}"/>
              </a:ext>
            </a:extLst>
          </p:cNvPr>
          <p:cNvSpPr txBox="1"/>
          <p:nvPr/>
        </p:nvSpPr>
        <p:spPr>
          <a:xfrm>
            <a:off x="432712" y="6097670"/>
            <a:ext cx="6531206" cy="698718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Le </a:t>
            </a:r>
            <a:r>
              <a:rPr lang="fr-FR" sz="2018" b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déploiement des solutions d’IA </a:t>
            </a: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au sein des établissements de santé (EDS) 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Verdana"/>
                <a:cs typeface="Verdana" panose="020B0604030504040204" pitchFamily="34" charset="0"/>
              </a:rPr>
              <a:t>s’accentue</a:t>
            </a:r>
          </a:p>
        </p:txBody>
      </p:sp>
      <p:pic>
        <p:nvPicPr>
          <p:cNvPr id="103" name="Image 102" descr="Une image contenant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105A8508-11BA-8073-7F04-840660639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481" y="5313993"/>
            <a:ext cx="1996025" cy="1996025"/>
          </a:xfrm>
          <a:prstGeom prst="rect">
            <a:avLst/>
          </a:prstGeom>
        </p:spPr>
      </p:pic>
      <p:pic>
        <p:nvPicPr>
          <p:cNvPr id="106" name="Image 105" descr="Une image contenant conception, art&#10;&#10;Description générée automatiquement avec une confiance faible">
            <a:extLst>
              <a:ext uri="{FF2B5EF4-FFF2-40B4-BE49-F238E27FC236}">
                <a16:creationId xmlns:a16="http://schemas.microsoft.com/office/drawing/2014/main" id="{1192EF47-F38A-7288-8ED3-EB2235F03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67835">
            <a:off x="6760248" y="5908833"/>
            <a:ext cx="850239" cy="990105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8B197856-527E-BCE8-755C-88D98E8194BE}"/>
              </a:ext>
            </a:extLst>
          </p:cNvPr>
          <p:cNvSpPr/>
          <p:nvPr/>
        </p:nvSpPr>
        <p:spPr>
          <a:xfrm>
            <a:off x="9651875" y="2406979"/>
            <a:ext cx="20460290" cy="10599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8E38BF8-637A-2270-B1D4-C64E1A8F8364}"/>
              </a:ext>
            </a:extLst>
          </p:cNvPr>
          <p:cNvSpPr/>
          <p:nvPr/>
        </p:nvSpPr>
        <p:spPr>
          <a:xfrm>
            <a:off x="174699" y="13137715"/>
            <a:ext cx="20183044" cy="802828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0316" indent="-240316" algn="ctr">
              <a:buClr>
                <a:srgbClr val="C00000"/>
              </a:buClr>
              <a:buSzPct val="160000"/>
              <a:buFont typeface="Wingdings" pitchFamily="2" charset="2"/>
              <a:buChar char="Ø"/>
            </a:pPr>
            <a:endParaRPr lang="fr-FR" sz="1277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AB765AF-AA87-112F-CCFA-60031CFA8A2E}"/>
              </a:ext>
            </a:extLst>
          </p:cNvPr>
          <p:cNvSpPr/>
          <p:nvPr/>
        </p:nvSpPr>
        <p:spPr>
          <a:xfrm>
            <a:off x="11303429" y="2092207"/>
            <a:ext cx="16777141" cy="6421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00" tIns="38450" rIns="76900" bIns="38450" rtlCol="0" anchor="ctr"/>
          <a:lstStyle/>
          <a:p>
            <a:pPr algn="ctr"/>
            <a:r>
              <a:rPr lang="fr-FR" sz="2944" b="1" dirty="0">
                <a:latin typeface="Verdana"/>
                <a:ea typeface="Verdana"/>
                <a:cs typeface="Verdana" panose="020B0604030504040204" pitchFamily="34" charset="0"/>
              </a:rPr>
              <a:t>2) État des lieux du déploiement de l’IA au sein des établissements de santé </a:t>
            </a:r>
            <a:endParaRPr lang="fr-FR" sz="2944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2FC41D0-DAD8-CBDD-1035-24A38DBE6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4"/>
          <a:stretch/>
        </p:blipFill>
        <p:spPr bwMode="auto">
          <a:xfrm>
            <a:off x="9887296" y="3072101"/>
            <a:ext cx="3115615" cy="26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6" name="Encre 115">
                <a:extLst>
                  <a:ext uri="{FF2B5EF4-FFF2-40B4-BE49-F238E27FC236}">
                    <a16:creationId xmlns:a16="http://schemas.microsoft.com/office/drawing/2014/main" id="{C6EAA25D-0A8A-8FFA-7627-B550DED60DDF}"/>
                  </a:ext>
                </a:extLst>
              </p14:cNvPr>
              <p14:cNvContentPartPr/>
              <p14:nvPr/>
            </p14:nvContentPartPr>
            <p14:xfrm>
              <a:off x="14813690" y="5343694"/>
              <a:ext cx="303" cy="303"/>
            </p14:xfrm>
          </p:contentPart>
        </mc:Choice>
        <mc:Fallback xmlns="">
          <p:pic>
            <p:nvPicPr>
              <p:cNvPr id="116" name="Encre 115">
                <a:extLst>
                  <a:ext uri="{FF2B5EF4-FFF2-40B4-BE49-F238E27FC236}">
                    <a16:creationId xmlns:a16="http://schemas.microsoft.com/office/drawing/2014/main" id="{C6EAA25D-0A8A-8FFA-7627-B550DED60D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798540" y="5328544"/>
                <a:ext cx="30300" cy="3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7" name="Encre 116">
                <a:extLst>
                  <a:ext uri="{FF2B5EF4-FFF2-40B4-BE49-F238E27FC236}">
                    <a16:creationId xmlns:a16="http://schemas.microsoft.com/office/drawing/2014/main" id="{71AB59A4-9B54-8B95-5CE5-A53E61EF3E0B}"/>
                  </a:ext>
                </a:extLst>
              </p14:cNvPr>
              <p14:cNvContentPartPr/>
              <p14:nvPr/>
            </p14:nvContentPartPr>
            <p14:xfrm>
              <a:off x="14183961" y="3942850"/>
              <a:ext cx="148047" cy="724794"/>
            </p14:xfrm>
          </p:contentPart>
        </mc:Choice>
        <mc:Fallback xmlns="">
          <p:pic>
            <p:nvPicPr>
              <p:cNvPr id="117" name="Encre 116">
                <a:extLst>
                  <a:ext uri="{FF2B5EF4-FFF2-40B4-BE49-F238E27FC236}">
                    <a16:creationId xmlns:a16="http://schemas.microsoft.com/office/drawing/2014/main" id="{71AB59A4-9B54-8B95-5CE5-A53E61EF3E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65950" y="3924847"/>
                <a:ext cx="183708" cy="7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9" name="Encre 118">
                <a:extLst>
                  <a:ext uri="{FF2B5EF4-FFF2-40B4-BE49-F238E27FC236}">
                    <a16:creationId xmlns:a16="http://schemas.microsoft.com/office/drawing/2014/main" id="{21CE2317-2596-322C-C2BE-4F3136EF9BE0}"/>
                  </a:ext>
                </a:extLst>
              </p14:cNvPr>
              <p14:cNvContentPartPr/>
              <p14:nvPr/>
            </p14:nvContentPartPr>
            <p14:xfrm>
              <a:off x="14061345" y="3754537"/>
              <a:ext cx="303" cy="303"/>
            </p14:xfrm>
          </p:contentPart>
        </mc:Choice>
        <mc:Fallback xmlns="">
          <p:pic>
            <p:nvPicPr>
              <p:cNvPr id="119" name="Encre 118">
                <a:extLst>
                  <a:ext uri="{FF2B5EF4-FFF2-40B4-BE49-F238E27FC236}">
                    <a16:creationId xmlns:a16="http://schemas.microsoft.com/office/drawing/2014/main" id="{21CE2317-2596-322C-C2BE-4F3136EF9B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53770" y="3746962"/>
                <a:ext cx="15150" cy="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0" name="Encre 119">
                <a:extLst>
                  <a:ext uri="{FF2B5EF4-FFF2-40B4-BE49-F238E27FC236}">
                    <a16:creationId xmlns:a16="http://schemas.microsoft.com/office/drawing/2014/main" id="{1A374189-3FDA-DB22-18BC-46B764F35CA6}"/>
                  </a:ext>
                </a:extLst>
              </p14:cNvPr>
              <p14:cNvContentPartPr/>
              <p14:nvPr/>
            </p14:nvContentPartPr>
            <p14:xfrm>
              <a:off x="14109786" y="3995227"/>
              <a:ext cx="237359" cy="306085"/>
            </p14:xfrm>
          </p:contentPart>
        </mc:Choice>
        <mc:Fallback xmlns="">
          <p:pic>
            <p:nvPicPr>
              <p:cNvPr id="120" name="Encre 119">
                <a:extLst>
                  <a:ext uri="{FF2B5EF4-FFF2-40B4-BE49-F238E27FC236}">
                    <a16:creationId xmlns:a16="http://schemas.microsoft.com/office/drawing/2014/main" id="{1A374189-3FDA-DB22-18BC-46B764F35CA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100781" y="3986224"/>
                <a:ext cx="255008" cy="32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1" name="Encre 120">
                <a:extLst>
                  <a:ext uri="{FF2B5EF4-FFF2-40B4-BE49-F238E27FC236}">
                    <a16:creationId xmlns:a16="http://schemas.microsoft.com/office/drawing/2014/main" id="{6EDAA36F-2E71-C272-FA14-96EFDAF1FD4B}"/>
                  </a:ext>
                </a:extLst>
              </p14:cNvPr>
              <p14:cNvContentPartPr/>
              <p14:nvPr/>
            </p14:nvContentPartPr>
            <p14:xfrm>
              <a:off x="14186988" y="3684601"/>
              <a:ext cx="212534" cy="602481"/>
            </p14:xfrm>
          </p:contentPart>
        </mc:Choice>
        <mc:Fallback xmlns="">
          <p:pic>
            <p:nvPicPr>
              <p:cNvPr id="121" name="Encre 120">
                <a:extLst>
                  <a:ext uri="{FF2B5EF4-FFF2-40B4-BE49-F238E27FC236}">
                    <a16:creationId xmlns:a16="http://schemas.microsoft.com/office/drawing/2014/main" id="{6EDAA36F-2E71-C272-FA14-96EFDAF1FD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77998" y="3675598"/>
                <a:ext cx="230155" cy="62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2" name="Encre 121">
                <a:extLst>
                  <a:ext uri="{FF2B5EF4-FFF2-40B4-BE49-F238E27FC236}">
                    <a16:creationId xmlns:a16="http://schemas.microsoft.com/office/drawing/2014/main" id="{F8A40D86-B0A6-D0E4-BEF5-429D292B5292}"/>
                  </a:ext>
                </a:extLst>
              </p14:cNvPr>
              <p14:cNvContentPartPr/>
              <p14:nvPr/>
            </p14:nvContentPartPr>
            <p14:xfrm>
              <a:off x="13995648" y="3597407"/>
              <a:ext cx="303" cy="303"/>
            </p14:xfrm>
          </p:contentPart>
        </mc:Choice>
        <mc:Fallback xmlns="">
          <p:pic>
            <p:nvPicPr>
              <p:cNvPr id="122" name="Encre 121">
                <a:extLst>
                  <a:ext uri="{FF2B5EF4-FFF2-40B4-BE49-F238E27FC236}">
                    <a16:creationId xmlns:a16="http://schemas.microsoft.com/office/drawing/2014/main" id="{F8A40D86-B0A6-D0E4-BEF5-429D292B52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80498" y="3582257"/>
                <a:ext cx="30300" cy="3030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ZoneTexte 124">
            <a:extLst>
              <a:ext uri="{FF2B5EF4-FFF2-40B4-BE49-F238E27FC236}">
                <a16:creationId xmlns:a16="http://schemas.microsoft.com/office/drawing/2014/main" id="{B778F48A-5857-6D4C-0271-A2A4F0E91642}"/>
              </a:ext>
            </a:extLst>
          </p:cNvPr>
          <p:cNvSpPr txBox="1"/>
          <p:nvPr/>
        </p:nvSpPr>
        <p:spPr>
          <a:xfrm>
            <a:off x="11576648" y="3049150"/>
            <a:ext cx="8856420" cy="1257013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Les différents sites d’exploitation des solutions d’IA : </a:t>
            </a:r>
          </a:p>
          <a:p>
            <a:pPr algn="ctr">
              <a:lnSpc>
                <a:spcPct val="150000"/>
              </a:lnSpc>
            </a:pPr>
            <a:r>
              <a:rPr lang="fr-FR" sz="201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21 établissements</a:t>
            </a:r>
            <a:r>
              <a:rPr lang="fr-FR" sz="20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publics</a:t>
            </a:r>
          </a:p>
          <a:p>
            <a:pPr algn="ctr">
              <a:lnSpc>
                <a:spcPct val="150000"/>
              </a:lnSpc>
            </a:pPr>
            <a:r>
              <a:rPr lang="fr-FR" sz="201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établissements </a:t>
            </a:r>
            <a:r>
              <a:rPr lang="fr-FR" sz="2018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privés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6" name="Encre 125">
                <a:extLst>
                  <a:ext uri="{FF2B5EF4-FFF2-40B4-BE49-F238E27FC236}">
                    <a16:creationId xmlns:a16="http://schemas.microsoft.com/office/drawing/2014/main" id="{327CF013-3951-FC39-7F11-AB053BB5693D}"/>
                  </a:ext>
                </a:extLst>
              </p14:cNvPr>
              <p14:cNvContentPartPr/>
              <p14:nvPr/>
            </p14:nvContentPartPr>
            <p14:xfrm>
              <a:off x="12891892" y="3530224"/>
              <a:ext cx="117166" cy="658188"/>
            </p14:xfrm>
          </p:contentPart>
        </mc:Choice>
        <mc:Fallback xmlns="">
          <p:pic>
            <p:nvPicPr>
              <p:cNvPr id="126" name="Encre 125">
                <a:extLst>
                  <a:ext uri="{FF2B5EF4-FFF2-40B4-BE49-F238E27FC236}">
                    <a16:creationId xmlns:a16="http://schemas.microsoft.com/office/drawing/2014/main" id="{327CF013-3951-FC39-7F11-AB053BB569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873922" y="3512221"/>
                <a:ext cx="152747" cy="693834"/>
              </a:xfrm>
              <a:prstGeom prst="rect">
                <a:avLst/>
              </a:prstGeom>
            </p:spPr>
          </p:pic>
        </mc:Fallback>
      </mc:AlternateContent>
      <p:sp>
        <p:nvSpPr>
          <p:cNvPr id="1024" name="Ellipse 1023">
            <a:extLst>
              <a:ext uri="{FF2B5EF4-FFF2-40B4-BE49-F238E27FC236}">
                <a16:creationId xmlns:a16="http://schemas.microsoft.com/office/drawing/2014/main" id="{89C5DB9A-8512-1254-A69E-B8E94A94519F}"/>
              </a:ext>
            </a:extLst>
          </p:cNvPr>
          <p:cNvSpPr/>
          <p:nvPr/>
        </p:nvSpPr>
        <p:spPr>
          <a:xfrm flipH="1">
            <a:off x="13798262" y="3559835"/>
            <a:ext cx="228263" cy="2586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F47CEE49-89AB-EEBB-292F-7E95D4784B87}"/>
              </a:ext>
            </a:extLst>
          </p:cNvPr>
          <p:cNvSpPr/>
          <p:nvPr/>
        </p:nvSpPr>
        <p:spPr>
          <a:xfrm flipH="1">
            <a:off x="13798262" y="4005531"/>
            <a:ext cx="228263" cy="2586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1027" name="ZoneTexte 1026">
            <a:extLst>
              <a:ext uri="{FF2B5EF4-FFF2-40B4-BE49-F238E27FC236}">
                <a16:creationId xmlns:a16="http://schemas.microsoft.com/office/drawing/2014/main" id="{CDFBF298-8235-D3C4-A4BF-6C94BDB93956}"/>
              </a:ext>
            </a:extLst>
          </p:cNvPr>
          <p:cNvSpPr txBox="1"/>
          <p:nvPr/>
        </p:nvSpPr>
        <p:spPr>
          <a:xfrm>
            <a:off x="9944982" y="5828950"/>
            <a:ext cx="9959634" cy="1630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900" tIns="38450" rIns="76900" bIns="384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18" dirty="0">
                <a:latin typeface="Verdana"/>
                <a:ea typeface="Calibri"/>
                <a:cs typeface="Calibri"/>
              </a:rPr>
              <a:t>En France, selon les bases de données de l'ANAP</a:t>
            </a:r>
            <a:r>
              <a:rPr lang="fr-FR" sz="2355" b="1" baseline="30000" dirty="0">
                <a:solidFill>
                  <a:srgbClr val="C00000"/>
                </a:solidFill>
                <a:latin typeface="Verdana"/>
                <a:ea typeface="Calibri"/>
                <a:cs typeface="Calibri"/>
              </a:rPr>
              <a:t>1</a:t>
            </a:r>
            <a:r>
              <a:rPr lang="fr-FR" sz="2018" b="1" baseline="30000" dirty="0">
                <a:solidFill>
                  <a:srgbClr val="C00000"/>
                </a:solidFill>
                <a:latin typeface="Verdana"/>
                <a:ea typeface="Calibri"/>
                <a:cs typeface="Calibri"/>
              </a:rPr>
              <a:t> </a:t>
            </a:r>
            <a:r>
              <a:rPr lang="fr-FR" sz="2018" dirty="0">
                <a:latin typeface="Verdana"/>
                <a:ea typeface="Calibri"/>
                <a:cs typeface="Calibri"/>
              </a:rPr>
              <a:t> et d'</a:t>
            </a:r>
            <a:r>
              <a:rPr lang="fr-FR" sz="2018" dirty="0" err="1">
                <a:latin typeface="Verdana"/>
                <a:ea typeface="Calibri"/>
                <a:cs typeface="Calibri"/>
              </a:rPr>
              <a:t>Incepto</a:t>
            </a:r>
            <a:r>
              <a:rPr lang="fr-FR" sz="2018" dirty="0">
                <a:latin typeface="Verdana"/>
                <a:ea typeface="Calibri"/>
                <a:cs typeface="Calibri"/>
              </a:rPr>
              <a:t>, on compte près de </a:t>
            </a:r>
            <a:r>
              <a:rPr lang="fr-FR" sz="2018" b="1" dirty="0">
                <a:latin typeface="Verdana"/>
                <a:ea typeface="Calibri"/>
                <a:cs typeface="Calibri"/>
              </a:rPr>
              <a:t>60 solutions d'IA appliquées dans le domaine de la santé</a:t>
            </a:r>
            <a:r>
              <a:rPr lang="fr-FR" sz="2018" dirty="0">
                <a:latin typeface="Verdana"/>
                <a:ea typeface="Calibri"/>
                <a:cs typeface="Calibri"/>
              </a:rPr>
              <a:t>. Sept sous-domaines se distinguent.</a:t>
            </a:r>
          </a:p>
          <a:p>
            <a:pPr marL="1057389" lvl="2" indent="-288379">
              <a:buFont typeface="Arial"/>
              <a:buChar char="•"/>
            </a:pPr>
            <a:r>
              <a:rPr lang="fr-FR" sz="2018" b="1" dirty="0">
                <a:latin typeface="Verdana"/>
                <a:ea typeface="Calibri"/>
                <a:cs typeface="Calibri"/>
              </a:rPr>
              <a:t>60% d'IA déployées</a:t>
            </a:r>
            <a:r>
              <a:rPr lang="fr-FR" sz="2018" dirty="0">
                <a:latin typeface="Verdana"/>
                <a:ea typeface="Calibri"/>
                <a:cs typeface="Calibri"/>
              </a:rPr>
              <a:t>, soit 36 solutions</a:t>
            </a:r>
          </a:p>
          <a:p>
            <a:pPr marL="1057389" lvl="2" indent="-288379">
              <a:buFont typeface="Arial"/>
              <a:buChar char="•"/>
            </a:pPr>
            <a:r>
              <a:rPr lang="fr-FR" sz="2018" b="1" dirty="0">
                <a:latin typeface="Verdana"/>
                <a:ea typeface="Calibri"/>
                <a:cs typeface="Calibri"/>
              </a:rPr>
              <a:t>40% d'IA en cours de déploiement</a:t>
            </a:r>
            <a:r>
              <a:rPr lang="fr-FR" sz="2018" dirty="0">
                <a:latin typeface="Verdana"/>
                <a:ea typeface="Calibri"/>
                <a:cs typeface="Calibri"/>
              </a:rPr>
              <a:t>, soit 24 solutions </a:t>
            </a:r>
          </a:p>
        </p:txBody>
      </p:sp>
      <p:sp>
        <p:nvSpPr>
          <p:cNvPr id="1029" name="Arrow: Down 40">
            <a:extLst>
              <a:ext uri="{FF2B5EF4-FFF2-40B4-BE49-F238E27FC236}">
                <a16:creationId xmlns:a16="http://schemas.microsoft.com/office/drawing/2014/main" id="{499862FF-E332-FC60-5EEC-62C28EF4B7FA}"/>
              </a:ext>
            </a:extLst>
          </p:cNvPr>
          <p:cNvSpPr/>
          <p:nvPr/>
        </p:nvSpPr>
        <p:spPr>
          <a:xfrm>
            <a:off x="14864228" y="4439063"/>
            <a:ext cx="667776" cy="12545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7"/>
          </a:p>
        </p:txBody>
      </p:sp>
      <p:sp>
        <p:nvSpPr>
          <p:cNvPr id="1031" name="ZoneTexte 1030">
            <a:extLst>
              <a:ext uri="{FF2B5EF4-FFF2-40B4-BE49-F238E27FC236}">
                <a16:creationId xmlns:a16="http://schemas.microsoft.com/office/drawing/2014/main" id="{7E3EE498-8B7A-8A47-59DB-03859B82F22A}"/>
              </a:ext>
            </a:extLst>
          </p:cNvPr>
          <p:cNvSpPr txBox="1"/>
          <p:nvPr/>
        </p:nvSpPr>
        <p:spPr>
          <a:xfrm>
            <a:off x="17174425" y="11270766"/>
            <a:ext cx="2707175" cy="388185"/>
          </a:xfrm>
          <a:prstGeom prst="rect">
            <a:avLst/>
          </a:prstGeom>
          <a:noFill/>
          <a:ln>
            <a:noFill/>
          </a:ln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>
                <a:solidFill>
                  <a:srgbClr val="000000"/>
                </a:solidFill>
                <a:latin typeface="Verdana"/>
                <a:ea typeface="Verdana"/>
                <a:cs typeface="Khmer UI"/>
              </a:rPr>
              <a:t>Obstétrique</a:t>
            </a:r>
            <a:endParaRPr lang="fr-FR" sz="1277">
              <a:solidFill>
                <a:srgbClr val="000000"/>
              </a:solidFill>
            </a:endParaRPr>
          </a:p>
        </p:txBody>
      </p:sp>
      <p:sp>
        <p:nvSpPr>
          <p:cNvPr id="1033" name="ZoneTexte 1032">
            <a:extLst>
              <a:ext uri="{FF2B5EF4-FFF2-40B4-BE49-F238E27FC236}">
                <a16:creationId xmlns:a16="http://schemas.microsoft.com/office/drawing/2014/main" id="{657C7E90-48EE-AFD2-6087-C7B82EA175F2}"/>
              </a:ext>
            </a:extLst>
          </p:cNvPr>
          <p:cNvSpPr txBox="1"/>
          <p:nvPr/>
        </p:nvSpPr>
        <p:spPr>
          <a:xfrm>
            <a:off x="16876697" y="12039823"/>
            <a:ext cx="2707175" cy="388185"/>
          </a:xfrm>
          <a:prstGeom prst="rect">
            <a:avLst/>
          </a:prstGeom>
          <a:noFill/>
          <a:ln>
            <a:noFill/>
          </a:ln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>
                <a:solidFill>
                  <a:srgbClr val="000000"/>
                </a:solidFill>
                <a:latin typeface="Verdana"/>
                <a:ea typeface="Verdana"/>
                <a:cs typeface="Khmer UI"/>
              </a:rPr>
              <a:t>Diabète</a:t>
            </a:r>
            <a:endParaRPr lang="fr-FR" sz="1277">
              <a:solidFill>
                <a:srgbClr val="000000"/>
              </a:solidFill>
            </a:endParaRPr>
          </a:p>
        </p:txBody>
      </p:sp>
      <p:sp>
        <p:nvSpPr>
          <p:cNvPr id="1034" name="ZoneTexte 1033">
            <a:extLst>
              <a:ext uri="{FF2B5EF4-FFF2-40B4-BE49-F238E27FC236}">
                <a16:creationId xmlns:a16="http://schemas.microsoft.com/office/drawing/2014/main" id="{C70789D1-7A14-3FF5-529D-6B8F43C3F8D6}"/>
              </a:ext>
            </a:extLst>
          </p:cNvPr>
          <p:cNvSpPr txBox="1"/>
          <p:nvPr/>
        </p:nvSpPr>
        <p:spPr>
          <a:xfrm>
            <a:off x="17025473" y="11647239"/>
            <a:ext cx="2707175" cy="388185"/>
          </a:xfrm>
          <a:prstGeom prst="rect">
            <a:avLst/>
          </a:prstGeom>
          <a:noFill/>
          <a:ln>
            <a:noFill/>
          </a:ln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>
                <a:solidFill>
                  <a:srgbClr val="000000"/>
                </a:solidFill>
                <a:latin typeface="Verdana"/>
                <a:ea typeface="Verdana"/>
                <a:cs typeface="Khmer UI"/>
              </a:rPr>
              <a:t>Oncologie</a:t>
            </a:r>
            <a:endParaRPr lang="fr-FR" sz="1277">
              <a:solidFill>
                <a:srgbClr val="000000"/>
              </a:solidFill>
            </a:endParaRPr>
          </a:p>
        </p:txBody>
      </p:sp>
      <p:sp>
        <p:nvSpPr>
          <p:cNvPr id="1035" name="ZoneTexte 1034">
            <a:extLst>
              <a:ext uri="{FF2B5EF4-FFF2-40B4-BE49-F238E27FC236}">
                <a16:creationId xmlns:a16="http://schemas.microsoft.com/office/drawing/2014/main" id="{EBED777B-5753-F645-8F2E-5CECB594B2EC}"/>
              </a:ext>
            </a:extLst>
          </p:cNvPr>
          <p:cNvSpPr txBox="1"/>
          <p:nvPr/>
        </p:nvSpPr>
        <p:spPr>
          <a:xfrm>
            <a:off x="17146658" y="10876015"/>
            <a:ext cx="2707175" cy="388185"/>
          </a:xfrm>
          <a:prstGeom prst="rect">
            <a:avLst/>
          </a:prstGeom>
          <a:noFill/>
          <a:ln>
            <a:noFill/>
          </a:ln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dirty="0">
                <a:solidFill>
                  <a:srgbClr val="000000"/>
                </a:solidFill>
                <a:latin typeface="Verdana"/>
                <a:ea typeface="Verdana"/>
                <a:cs typeface="Khmer UI"/>
              </a:rPr>
              <a:t>Cardiologie</a:t>
            </a:r>
            <a:endParaRPr lang="fr-FR" sz="1277" dirty="0">
              <a:solidFill>
                <a:srgbClr val="000000"/>
              </a:solidFill>
            </a:endParaRPr>
          </a:p>
        </p:txBody>
      </p:sp>
      <p:cxnSp>
        <p:nvCxnSpPr>
          <p:cNvPr id="1036" name="Connecteur droit avec flèche 1035">
            <a:extLst>
              <a:ext uri="{FF2B5EF4-FFF2-40B4-BE49-F238E27FC236}">
                <a16:creationId xmlns:a16="http://schemas.microsoft.com/office/drawing/2014/main" id="{2BB70540-3009-1FAA-6B69-0E394150CE91}"/>
              </a:ext>
            </a:extLst>
          </p:cNvPr>
          <p:cNvCxnSpPr>
            <a:cxnSpLocks/>
          </p:cNvCxnSpPr>
          <p:nvPr/>
        </p:nvCxnSpPr>
        <p:spPr>
          <a:xfrm>
            <a:off x="17139419" y="11475165"/>
            <a:ext cx="499008" cy="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Image 1036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4466A331-6FAA-2A27-E105-E79E82E2A98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3246" t="3887" r="130" b="5229"/>
          <a:stretch/>
        </p:blipFill>
        <p:spPr>
          <a:xfrm>
            <a:off x="9805921" y="7260680"/>
            <a:ext cx="3781595" cy="35827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Image 1037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9505312C-C490-87D9-FDCC-8AA06E016D6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181" t="2241" r="63923" b="74700"/>
          <a:stretch/>
        </p:blipFill>
        <p:spPr>
          <a:xfrm>
            <a:off x="14568419" y="7609176"/>
            <a:ext cx="3473428" cy="1977812"/>
          </a:xfrm>
          <a:prstGeom prst="rect">
            <a:avLst/>
          </a:prstGeom>
        </p:spPr>
      </p:pic>
      <p:pic>
        <p:nvPicPr>
          <p:cNvPr id="1039" name="Image 1038" descr="Une image contenant cercle, croquis, art, noir et blanc&#10;&#10;Description générée automatiquement">
            <a:extLst>
              <a:ext uri="{FF2B5EF4-FFF2-40B4-BE49-F238E27FC236}">
                <a16:creationId xmlns:a16="http://schemas.microsoft.com/office/drawing/2014/main" id="{51EC1D0D-0507-B62D-62C8-6FA808C66BA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0952309">
            <a:off x="11454887" y="7808059"/>
            <a:ext cx="3481565" cy="3344856"/>
          </a:xfrm>
          <a:prstGeom prst="rect">
            <a:avLst/>
          </a:prstGeom>
        </p:spPr>
      </p:pic>
      <p:cxnSp>
        <p:nvCxnSpPr>
          <p:cNvPr id="1041" name="Connecteur droit avec flèche 1040">
            <a:extLst>
              <a:ext uri="{FF2B5EF4-FFF2-40B4-BE49-F238E27FC236}">
                <a16:creationId xmlns:a16="http://schemas.microsoft.com/office/drawing/2014/main" id="{8442D813-1D9E-67DB-36F4-9BDE26ADD4B7}"/>
              </a:ext>
            </a:extLst>
          </p:cNvPr>
          <p:cNvCxnSpPr>
            <a:cxnSpLocks/>
          </p:cNvCxnSpPr>
          <p:nvPr/>
        </p:nvCxnSpPr>
        <p:spPr>
          <a:xfrm>
            <a:off x="17138038" y="11104653"/>
            <a:ext cx="499008" cy="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necteur droit avec flèche 1041">
            <a:extLst>
              <a:ext uri="{FF2B5EF4-FFF2-40B4-BE49-F238E27FC236}">
                <a16:creationId xmlns:a16="http://schemas.microsoft.com/office/drawing/2014/main" id="{53AB0FD3-B172-E7C2-76CA-0B4F69A95E34}"/>
              </a:ext>
            </a:extLst>
          </p:cNvPr>
          <p:cNvCxnSpPr>
            <a:cxnSpLocks/>
          </p:cNvCxnSpPr>
          <p:nvPr/>
        </p:nvCxnSpPr>
        <p:spPr>
          <a:xfrm>
            <a:off x="17138065" y="11824957"/>
            <a:ext cx="499008" cy="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necteur droit avec flèche 1042">
            <a:extLst>
              <a:ext uri="{FF2B5EF4-FFF2-40B4-BE49-F238E27FC236}">
                <a16:creationId xmlns:a16="http://schemas.microsoft.com/office/drawing/2014/main" id="{1362635A-1271-8DD7-77F8-BFD6EECFFBEA}"/>
              </a:ext>
            </a:extLst>
          </p:cNvPr>
          <p:cNvCxnSpPr>
            <a:cxnSpLocks/>
          </p:cNvCxnSpPr>
          <p:nvPr/>
        </p:nvCxnSpPr>
        <p:spPr>
          <a:xfrm>
            <a:off x="17147864" y="12181250"/>
            <a:ext cx="499008" cy="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ZoneTexte 1044">
            <a:extLst>
              <a:ext uri="{FF2B5EF4-FFF2-40B4-BE49-F238E27FC236}">
                <a16:creationId xmlns:a16="http://schemas.microsoft.com/office/drawing/2014/main" id="{2D64B983-9BBB-E585-8092-88746EAB298E}"/>
              </a:ext>
            </a:extLst>
          </p:cNvPr>
          <p:cNvSpPr txBox="1"/>
          <p:nvPr/>
        </p:nvSpPr>
        <p:spPr>
          <a:xfrm>
            <a:off x="12242191" y="11185851"/>
            <a:ext cx="3905484" cy="1216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900" tIns="38450" rIns="76900" bIns="3845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50" dirty="0">
                <a:latin typeface="Verdana"/>
                <a:ea typeface="Calibri"/>
                <a:cs typeface="Calibri"/>
              </a:rPr>
              <a:t>C'est plus particulièrement avec </a:t>
            </a:r>
            <a:r>
              <a:rPr lang="fr-FR" sz="1850" b="1" dirty="0">
                <a:latin typeface="Verdana"/>
                <a:ea typeface="Calibri"/>
                <a:cs typeface="Calibri"/>
              </a:rPr>
              <a:t>l'imagerie médicale</a:t>
            </a:r>
            <a:r>
              <a:rPr lang="fr-FR" sz="1850" dirty="0">
                <a:latin typeface="Verdana"/>
                <a:ea typeface="Calibri"/>
                <a:cs typeface="Calibri"/>
              </a:rPr>
              <a:t> que l'IA a engagé une révolution majeure en santé </a:t>
            </a:r>
          </a:p>
        </p:txBody>
      </p:sp>
      <p:sp>
        <p:nvSpPr>
          <p:cNvPr id="1046" name="Rectangle : avec coins arrondis en diagonale 1045">
            <a:extLst>
              <a:ext uri="{FF2B5EF4-FFF2-40B4-BE49-F238E27FC236}">
                <a16:creationId xmlns:a16="http://schemas.microsoft.com/office/drawing/2014/main" id="{B92507A3-1D33-143F-F1D3-0BB1DBF5CDD9}"/>
              </a:ext>
            </a:extLst>
          </p:cNvPr>
          <p:cNvSpPr/>
          <p:nvPr/>
        </p:nvSpPr>
        <p:spPr>
          <a:xfrm>
            <a:off x="20483302" y="2838807"/>
            <a:ext cx="9488629" cy="10061887"/>
          </a:xfrm>
          <a:prstGeom prst="round2Diag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900" tIns="38450" rIns="76900" bIns="384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18" dirty="0">
              <a:solidFill>
                <a:schemeClr val="tx1"/>
              </a:solidFill>
              <a:latin typeface="Verdana"/>
              <a:ea typeface="Calibri" panose="020F0502020204030204"/>
              <a:cs typeface="Calibri" panose="020F0502020204030204"/>
            </a:endParaRPr>
          </a:p>
          <a:p>
            <a:pPr marL="240316" indent="-240316">
              <a:buFont typeface="Wingdings"/>
              <a:buChar char="v"/>
            </a:pPr>
            <a:endParaRPr lang="fr-FR" sz="1277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47" name="ZoneTexte 1046">
            <a:extLst>
              <a:ext uri="{FF2B5EF4-FFF2-40B4-BE49-F238E27FC236}">
                <a16:creationId xmlns:a16="http://schemas.microsoft.com/office/drawing/2014/main" id="{0B01B6F5-F2F6-DF74-E026-430F40572FA7}"/>
              </a:ext>
            </a:extLst>
          </p:cNvPr>
          <p:cNvSpPr txBox="1"/>
          <p:nvPr/>
        </p:nvSpPr>
        <p:spPr>
          <a:xfrm>
            <a:off x="17387029" y="12410166"/>
            <a:ext cx="2707175" cy="388185"/>
          </a:xfrm>
          <a:prstGeom prst="rect">
            <a:avLst/>
          </a:prstGeom>
          <a:noFill/>
          <a:ln>
            <a:noFill/>
          </a:ln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>
                <a:solidFill>
                  <a:srgbClr val="000000"/>
                </a:solidFill>
                <a:latin typeface="Verdana"/>
                <a:ea typeface="Verdana"/>
                <a:cs typeface="Khmer UI"/>
              </a:rPr>
              <a:t>Traumatologie</a:t>
            </a:r>
          </a:p>
        </p:txBody>
      </p:sp>
      <p:cxnSp>
        <p:nvCxnSpPr>
          <p:cNvPr id="1048" name="Connecteur droit avec flèche 1047">
            <a:extLst>
              <a:ext uri="{FF2B5EF4-FFF2-40B4-BE49-F238E27FC236}">
                <a16:creationId xmlns:a16="http://schemas.microsoft.com/office/drawing/2014/main" id="{DDC728A2-2CCE-5C5C-2166-4570FF141961}"/>
              </a:ext>
            </a:extLst>
          </p:cNvPr>
          <p:cNvCxnSpPr>
            <a:cxnSpLocks/>
          </p:cNvCxnSpPr>
          <p:nvPr/>
        </p:nvCxnSpPr>
        <p:spPr>
          <a:xfrm>
            <a:off x="17168464" y="12590357"/>
            <a:ext cx="499008" cy="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CE48CCBA-AF37-800D-CDA5-E762442673C2}"/>
              </a:ext>
            </a:extLst>
          </p:cNvPr>
          <p:cNvSpPr/>
          <p:nvPr/>
        </p:nvSpPr>
        <p:spPr>
          <a:xfrm>
            <a:off x="15847773" y="9725592"/>
            <a:ext cx="3844227" cy="92558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18" b="1" dirty="0">
                <a:solidFill>
                  <a:srgbClr val="C00000"/>
                </a:solidFill>
                <a:latin typeface="Verdana"/>
                <a:ea typeface="Verdana"/>
              </a:rPr>
              <a:t>DIAGNOSTIC </a:t>
            </a:r>
            <a:r>
              <a:rPr lang="fr-FR" sz="2018" b="1" dirty="0">
                <a:solidFill>
                  <a:srgbClr val="000000"/>
                </a:solidFill>
                <a:latin typeface="Verdana"/>
                <a:ea typeface="Verdana"/>
              </a:rPr>
              <a:t>: domaine de prédominance de l'IA en santé</a:t>
            </a:r>
            <a:endParaRPr lang="fr-FR" sz="1277" dirty="0"/>
          </a:p>
        </p:txBody>
      </p:sp>
      <p:cxnSp>
        <p:nvCxnSpPr>
          <p:cNvPr id="1050" name="Connecteur droit 1049">
            <a:extLst>
              <a:ext uri="{FF2B5EF4-FFF2-40B4-BE49-F238E27FC236}">
                <a16:creationId xmlns:a16="http://schemas.microsoft.com/office/drawing/2014/main" id="{BE03BB1E-B9FC-282E-A1CD-1DC154635145}"/>
              </a:ext>
            </a:extLst>
          </p:cNvPr>
          <p:cNvCxnSpPr>
            <a:cxnSpLocks/>
          </p:cNvCxnSpPr>
          <p:nvPr/>
        </p:nvCxnSpPr>
        <p:spPr>
          <a:xfrm>
            <a:off x="20343625" y="3422906"/>
            <a:ext cx="7915" cy="916745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8C174298-5F3F-EE7D-C496-82E01365E385}"/>
              </a:ext>
            </a:extLst>
          </p:cNvPr>
          <p:cNvSpPr txBox="1"/>
          <p:nvPr/>
        </p:nvSpPr>
        <p:spPr>
          <a:xfrm>
            <a:off x="11535998" y="8828309"/>
            <a:ext cx="1669470" cy="284759"/>
          </a:xfrm>
          <a:prstGeom prst="rect">
            <a:avLst/>
          </a:prstGeom>
          <a:noFill/>
          <a:ln>
            <a:noFill/>
          </a:ln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1346" b="1" dirty="0">
                <a:solidFill>
                  <a:schemeClr val="bg1"/>
                </a:solidFill>
                <a:latin typeface="Verdana"/>
                <a:ea typeface="Verdana"/>
                <a:cs typeface="Khmer UI"/>
              </a:rPr>
              <a:t>DIAGNOSTIC</a:t>
            </a:r>
            <a:endParaRPr lang="fr-FR" sz="1346" b="1" dirty="0">
              <a:solidFill>
                <a:schemeClr val="bg1"/>
              </a:solidFill>
              <a:latin typeface="Verdana"/>
              <a:ea typeface="Calibri"/>
              <a:cs typeface="Calibri"/>
            </a:endParaRPr>
          </a:p>
        </p:txBody>
      </p:sp>
      <p:pic>
        <p:nvPicPr>
          <p:cNvPr id="1053" name="Image 1052" descr="Une image contenant dessin humoristique, Visage humain&#10;&#10;Description générée automatiquement">
            <a:extLst>
              <a:ext uri="{FF2B5EF4-FFF2-40B4-BE49-F238E27FC236}">
                <a16:creationId xmlns:a16="http://schemas.microsoft.com/office/drawing/2014/main" id="{9098EB59-44D1-2BC5-6C98-908E050A8B6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43351" y="10707061"/>
            <a:ext cx="2049337" cy="2049337"/>
          </a:xfrm>
          <a:prstGeom prst="rect">
            <a:avLst/>
          </a:prstGeom>
        </p:spPr>
      </p:pic>
      <p:sp>
        <p:nvSpPr>
          <p:cNvPr id="1054" name="Accolade fermante 1053">
            <a:extLst>
              <a:ext uri="{FF2B5EF4-FFF2-40B4-BE49-F238E27FC236}">
                <a16:creationId xmlns:a16="http://schemas.microsoft.com/office/drawing/2014/main" id="{CD9FB9A2-EFBD-4377-93A7-1E53B99A98A2}"/>
              </a:ext>
            </a:extLst>
          </p:cNvPr>
          <p:cNvSpPr/>
          <p:nvPr/>
        </p:nvSpPr>
        <p:spPr>
          <a:xfrm>
            <a:off x="15960322" y="10815692"/>
            <a:ext cx="908366" cy="2027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A53AEC-0DB7-7EB5-5BA4-604CAD638F37}"/>
              </a:ext>
            </a:extLst>
          </p:cNvPr>
          <p:cNvSpPr/>
          <p:nvPr/>
        </p:nvSpPr>
        <p:spPr>
          <a:xfrm>
            <a:off x="850996" y="12920741"/>
            <a:ext cx="18384018" cy="6820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00" tIns="38450" rIns="76900" bIns="38450" rtlCol="0" anchor="ctr"/>
          <a:lstStyle/>
          <a:p>
            <a:pPr algn="ctr"/>
            <a:r>
              <a:rPr lang="fr-FR" sz="2944" b="1" dirty="0">
                <a:latin typeface="Verdana"/>
                <a:ea typeface="Verdana"/>
                <a:cs typeface="Verdana" panose="020B0604030504040204" pitchFamily="34" charset="0"/>
              </a:rPr>
              <a:t>3) Freins et accélérateurs du déploiement de l'IA dans les établissements de santé</a:t>
            </a:r>
            <a:endParaRPr lang="fr-FR" sz="2944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D9F534-91DC-9674-8488-2AC01C736FC4}"/>
              </a:ext>
            </a:extLst>
          </p:cNvPr>
          <p:cNvSpPr txBox="1"/>
          <p:nvPr/>
        </p:nvSpPr>
        <p:spPr>
          <a:xfrm>
            <a:off x="787163" y="17277124"/>
            <a:ext cx="8856420" cy="388185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Clr>
                <a:srgbClr val="C00000"/>
              </a:buClr>
              <a:buSzPct val="160000"/>
              <a:buFont typeface="Wingdings" pitchFamily="2" charset="2"/>
              <a:buChar char="Ø"/>
            </a:pPr>
            <a:r>
              <a:rPr lang="fr-FR" sz="2018" b="1" dirty="0">
                <a:latin typeface="Verdana"/>
                <a:ea typeface="Verdana"/>
                <a:cs typeface="Verdana" panose="020B0604030504040204" pitchFamily="34" charset="0"/>
              </a:rPr>
              <a:t>  POINT DE VUE DU GRAND PUBLIC</a:t>
            </a:r>
            <a:endParaRPr lang="fr-FR" sz="2018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EFEF6F-596C-F70D-8970-12AB09ACB8E4}"/>
              </a:ext>
            </a:extLst>
          </p:cNvPr>
          <p:cNvSpPr txBox="1"/>
          <p:nvPr/>
        </p:nvSpPr>
        <p:spPr>
          <a:xfrm>
            <a:off x="720086" y="13823420"/>
            <a:ext cx="8856420" cy="388185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Clr>
                <a:srgbClr val="C00000"/>
              </a:buClr>
              <a:buSzPct val="160000"/>
              <a:buFont typeface="Wingdings" pitchFamily="2" charset="2"/>
              <a:buChar char="Ø"/>
            </a:pPr>
            <a:r>
              <a:rPr lang="fr-FR" sz="2018" b="1" dirty="0">
                <a:latin typeface="Verdana"/>
                <a:ea typeface="Verdana"/>
                <a:cs typeface="Verdana" panose="020B0604030504040204" pitchFamily="34" charset="0"/>
              </a:rPr>
              <a:t>  ÉTHIQUE</a:t>
            </a:r>
            <a:endParaRPr lang="fr-FR" sz="2018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B962962-D4A4-302B-1914-6AB4B3BADD8C}"/>
              </a:ext>
            </a:extLst>
          </p:cNvPr>
          <p:cNvSpPr txBox="1"/>
          <p:nvPr/>
        </p:nvSpPr>
        <p:spPr>
          <a:xfrm>
            <a:off x="8774932" y="13712923"/>
            <a:ext cx="11570749" cy="388185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Clr>
                <a:srgbClr val="C00000"/>
              </a:buClr>
              <a:buSzPct val="160000"/>
              <a:buFont typeface="Wingdings" pitchFamily="2" charset="2"/>
              <a:buChar char="Ø"/>
            </a:pPr>
            <a:r>
              <a:rPr lang="fr-FR" sz="2018" b="1" dirty="0">
                <a:latin typeface="Verdana"/>
                <a:ea typeface="Verdana"/>
                <a:cs typeface="Verdana" panose="020B0604030504040204" pitchFamily="34" charset="0"/>
              </a:rPr>
              <a:t>  POINTS DE VUE DES INDUSTRIELS ET DES PROFESSIONNELS DE SANTÉ</a:t>
            </a:r>
            <a:endParaRPr lang="fr-FR" sz="2018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 : carré corné 24">
            <a:extLst>
              <a:ext uri="{FF2B5EF4-FFF2-40B4-BE49-F238E27FC236}">
                <a16:creationId xmlns:a16="http://schemas.microsoft.com/office/drawing/2014/main" id="{13728E1C-CF31-A2CD-FF50-58092BD99371}"/>
              </a:ext>
            </a:extLst>
          </p:cNvPr>
          <p:cNvSpPr/>
          <p:nvPr/>
        </p:nvSpPr>
        <p:spPr>
          <a:xfrm>
            <a:off x="368131" y="9482937"/>
            <a:ext cx="4505788" cy="1540102"/>
          </a:xfrm>
          <a:prstGeom prst="foldedCorner">
            <a:avLst/>
          </a:prstGeom>
          <a:solidFill>
            <a:srgbClr val="FF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pic>
        <p:nvPicPr>
          <p:cNvPr id="115" name="Image 114" descr="Une image contenant jouet, intérieur&#10;&#10;Description générée automatiquement">
            <a:extLst>
              <a:ext uri="{FF2B5EF4-FFF2-40B4-BE49-F238E27FC236}">
                <a16:creationId xmlns:a16="http://schemas.microsoft.com/office/drawing/2014/main" id="{08D3B35F-2776-2AA3-1895-54109FD1D16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63077" y="8516356"/>
            <a:ext cx="763591" cy="898647"/>
          </a:xfrm>
          <a:prstGeom prst="rect">
            <a:avLst/>
          </a:prstGeom>
        </p:spPr>
      </p:pic>
      <p:pic>
        <p:nvPicPr>
          <p:cNvPr id="17" name="Image 16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D76237E5-8461-2F99-CF13-93CC2A1DB69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78893" y="10292845"/>
            <a:ext cx="2192346" cy="72958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15CD2CB-BB82-420D-71EC-E81AD625C9BA}"/>
              </a:ext>
            </a:extLst>
          </p:cNvPr>
          <p:cNvSpPr txBox="1"/>
          <p:nvPr/>
        </p:nvSpPr>
        <p:spPr>
          <a:xfrm>
            <a:off x="207681" y="9423968"/>
            <a:ext cx="4734772" cy="854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900" tIns="38450" rIns="76900" bIns="3845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82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Règlement européen 2017/745 – 2017/746 relatif aux dispositifs médicaux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D7A1B1-6ED0-5B19-3795-DBDE20E752A6}"/>
              </a:ext>
            </a:extLst>
          </p:cNvPr>
          <p:cNvSpPr txBox="1"/>
          <p:nvPr/>
        </p:nvSpPr>
        <p:spPr>
          <a:xfrm>
            <a:off x="127157" y="18674438"/>
            <a:ext cx="7383742" cy="750592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Mais, méconnaissance</a:t>
            </a:r>
          </a:p>
          <a:p>
            <a:pPr algn="ctr"/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56% du public a une connaissance limitée de l’IA</a:t>
            </a:r>
            <a:r>
              <a:rPr lang="fr-FR" sz="2355" b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5</a:t>
            </a:r>
            <a:endParaRPr lang="fr-FR" sz="201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098B27-CC4D-419D-1F47-1B0303ED3224}"/>
              </a:ext>
            </a:extLst>
          </p:cNvPr>
          <p:cNvSpPr txBox="1"/>
          <p:nvPr/>
        </p:nvSpPr>
        <p:spPr>
          <a:xfrm>
            <a:off x="9493704" y="14316988"/>
            <a:ext cx="4811099" cy="225138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IA : innovation et marché ++</a:t>
            </a:r>
          </a:p>
          <a:p>
            <a:r>
              <a:rPr lang="fr-FR" sz="2018" i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Mais</a:t>
            </a: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 :</a:t>
            </a:r>
          </a:p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Inadéquation du matériel</a:t>
            </a:r>
          </a:p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Transparence et sécurité des données</a:t>
            </a:r>
          </a:p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Croissance des contraintes réglementaires</a:t>
            </a:r>
            <a:endParaRPr lang="fr-FR" sz="201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FBF4749-0805-190D-C31C-6C23610ED792}"/>
              </a:ext>
            </a:extLst>
          </p:cNvPr>
          <p:cNvSpPr txBox="1"/>
          <p:nvPr/>
        </p:nvSpPr>
        <p:spPr>
          <a:xfrm>
            <a:off x="452787" y="19509452"/>
            <a:ext cx="6795442" cy="1371660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Et détérioration de la relation patient/médecin</a:t>
            </a: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selon 34% des professionnels de santé et 47% des patients</a:t>
            </a:r>
            <a:r>
              <a:rPr lang="fr-FR" sz="2355" b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6</a:t>
            </a:r>
            <a:endParaRPr lang="fr-FR" sz="201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2708AAD-FA4E-C0F0-8D41-1F79DAD236DE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10732"/>
          <a:stretch/>
        </p:blipFill>
        <p:spPr>
          <a:xfrm rot="401328">
            <a:off x="625027" y="14408899"/>
            <a:ext cx="3347738" cy="227008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61DC5E41-1D96-7AB4-8057-17CE76E2FD33}"/>
              </a:ext>
            </a:extLst>
          </p:cNvPr>
          <p:cNvSpPr txBox="1"/>
          <p:nvPr/>
        </p:nvSpPr>
        <p:spPr>
          <a:xfrm rot="518074">
            <a:off x="820478" y="14618686"/>
            <a:ext cx="1659765" cy="1164872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355" b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Éthique by Design</a:t>
            </a:r>
            <a:endParaRPr lang="fr-FR" sz="235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97D69D6-378B-C206-0658-C1CCA8158DF5}"/>
              </a:ext>
            </a:extLst>
          </p:cNvPr>
          <p:cNvSpPr txBox="1"/>
          <p:nvPr/>
        </p:nvSpPr>
        <p:spPr>
          <a:xfrm rot="276038">
            <a:off x="2334780" y="14620073"/>
            <a:ext cx="1378070" cy="1630768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1682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31 mai 2022 Guide de bonnes pratiques en France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CC61AC1-4E40-8437-F1D5-4D698791A5FC}"/>
              </a:ext>
            </a:extLst>
          </p:cNvPr>
          <p:cNvSpPr txBox="1"/>
          <p:nvPr/>
        </p:nvSpPr>
        <p:spPr>
          <a:xfrm>
            <a:off x="4220541" y="14604731"/>
            <a:ext cx="4281083" cy="1940853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SzPct val="240000"/>
              <a:buFont typeface="Police système Courant"/>
              <a:buChar char="🌐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1</a:t>
            </a:r>
            <a:r>
              <a:rPr lang="fr-FR" sz="2018" baseline="30000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er</a:t>
            </a: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 rapport mondial sur l’IA appliquée en santé par l’Organisation Mondiale de la Santé (OMS) - 28 juin 2021</a:t>
            </a:r>
          </a:p>
          <a:p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   Les 6 grands principes pour              </a:t>
            </a:r>
            <a:r>
              <a:rPr lang="fr-FR" sz="2018" dirty="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n </a:t>
            </a: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une IA responsable</a:t>
            </a:r>
            <a:endParaRPr lang="fr-FR" sz="2018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44F6852E-B60F-6939-C4CB-48AC7343E087}"/>
              </a:ext>
            </a:extLst>
          </p:cNvPr>
          <p:cNvSpPr txBox="1"/>
          <p:nvPr/>
        </p:nvSpPr>
        <p:spPr>
          <a:xfrm>
            <a:off x="14604644" y="14472796"/>
            <a:ext cx="5128005" cy="199272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70% sont à l’aise avec l’IA</a:t>
            </a:r>
            <a:r>
              <a:rPr lang="fr-FR" sz="2355" b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5</a:t>
            </a:r>
            <a:endParaRPr lang="fr-FR" sz="2018" dirty="0">
              <a:solidFill>
                <a:srgbClr val="00000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fr-FR" sz="2018" i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Mais</a:t>
            </a: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 :</a:t>
            </a:r>
          </a:p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Coût d’investissement élevé</a:t>
            </a:r>
          </a:p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Inégalités d’accès à l’IA</a:t>
            </a:r>
          </a:p>
          <a:p>
            <a:pPr marL="288379" indent="-288379">
              <a:buFont typeface="Arial" panose="020B0604020202020204" pitchFamily="34" charset="0"/>
              <a:buChar char="•"/>
            </a:pPr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Difficultés à intégrer l’IA au flux du travail </a:t>
            </a:r>
            <a:endParaRPr lang="fr-FR" sz="201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6" name="Image 45" descr="Une image contenant croquis, Graphique, conception&#10;&#10;Description générée automatiquement">
            <a:extLst>
              <a:ext uri="{FF2B5EF4-FFF2-40B4-BE49-F238E27FC236}">
                <a16:creationId xmlns:a16="http://schemas.microsoft.com/office/drawing/2014/main" id="{9FB98077-1A58-0FB7-AD94-4D707CE88B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459154" y="13647207"/>
            <a:ext cx="1495105" cy="1514520"/>
          </a:xfrm>
          <a:prstGeom prst="rect">
            <a:avLst/>
          </a:prstGeom>
        </p:spPr>
      </p:pic>
      <p:pic>
        <p:nvPicPr>
          <p:cNvPr id="43" name="Image 42" descr="Une image contenant dessin, noir, croquis, Graphique&#10;&#10;Description générée automatiquement">
            <a:extLst>
              <a:ext uri="{FF2B5EF4-FFF2-40B4-BE49-F238E27FC236}">
                <a16:creationId xmlns:a16="http://schemas.microsoft.com/office/drawing/2014/main" id="{AB738EDE-45DA-3011-E296-8FB2512E3446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31782" t="28361" r="32871" b="25606"/>
          <a:stretch/>
        </p:blipFill>
        <p:spPr>
          <a:xfrm>
            <a:off x="19100924" y="14019558"/>
            <a:ext cx="666605" cy="879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5A9D6D81-D2AA-8911-39AF-F164AC64D042}"/>
                  </a:ext>
                </a:extLst>
              </p14:cNvPr>
              <p14:cNvContentPartPr/>
              <p14:nvPr/>
            </p14:nvContentPartPr>
            <p14:xfrm>
              <a:off x="18875834" y="19490022"/>
              <a:ext cx="38449" cy="303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5A9D6D81-D2AA-8911-39AF-F164AC64D04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953384" y="19474872"/>
                <a:ext cx="3844900" cy="303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e 53">
            <a:extLst>
              <a:ext uri="{FF2B5EF4-FFF2-40B4-BE49-F238E27FC236}">
                <a16:creationId xmlns:a16="http://schemas.microsoft.com/office/drawing/2014/main" id="{673DC696-A0D4-6E83-BB21-5FAE3DF00258}"/>
              </a:ext>
            </a:extLst>
          </p:cNvPr>
          <p:cNvGrpSpPr/>
          <p:nvPr/>
        </p:nvGrpSpPr>
        <p:grpSpPr>
          <a:xfrm>
            <a:off x="18887338" y="19440976"/>
            <a:ext cx="38449" cy="18165"/>
            <a:chOff x="34945975" y="16527327"/>
            <a:chExt cx="25200" cy="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Encre 46">
                  <a:extLst>
                    <a:ext uri="{FF2B5EF4-FFF2-40B4-BE49-F238E27FC236}">
                      <a16:creationId xmlns:a16="http://schemas.microsoft.com/office/drawing/2014/main" id="{5E1022BB-A182-DB5C-7D05-7F71B1684BF2}"/>
                    </a:ext>
                  </a:extLst>
                </p14:cNvPr>
                <p14:cNvContentPartPr/>
                <p14:nvPr/>
              </p14:nvContentPartPr>
              <p14:xfrm>
                <a:off x="34961455" y="16527687"/>
                <a:ext cx="360" cy="360"/>
              </p14:xfrm>
            </p:contentPart>
          </mc:Choice>
          <mc:Fallback xmlns="">
            <p:pic>
              <p:nvPicPr>
                <p:cNvPr id="47" name="Encre 46">
                  <a:extLst>
                    <a:ext uri="{FF2B5EF4-FFF2-40B4-BE49-F238E27FC236}">
                      <a16:creationId xmlns:a16="http://schemas.microsoft.com/office/drawing/2014/main" id="{5E1022BB-A182-DB5C-7D05-7F71B1684B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43455" y="165096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Encre 47">
                  <a:extLst>
                    <a:ext uri="{FF2B5EF4-FFF2-40B4-BE49-F238E27FC236}">
                      <a16:creationId xmlns:a16="http://schemas.microsoft.com/office/drawing/2014/main" id="{2771E28D-0AA4-9E90-8419-7830F10860D3}"/>
                    </a:ext>
                  </a:extLst>
                </p14:cNvPr>
                <p14:cNvContentPartPr/>
                <p14:nvPr/>
              </p14:nvContentPartPr>
              <p14:xfrm>
                <a:off x="34957135" y="16548567"/>
                <a:ext cx="360" cy="360"/>
              </p14:xfrm>
            </p:contentPart>
          </mc:Choice>
          <mc:Fallback xmlns="">
            <p:pic>
              <p:nvPicPr>
                <p:cNvPr id="48" name="Encre 47">
                  <a:extLst>
                    <a:ext uri="{FF2B5EF4-FFF2-40B4-BE49-F238E27FC236}">
                      <a16:creationId xmlns:a16="http://schemas.microsoft.com/office/drawing/2014/main" id="{2771E28D-0AA4-9E90-8419-7830F10860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39135" y="165305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Encre 50">
                  <a:extLst>
                    <a:ext uri="{FF2B5EF4-FFF2-40B4-BE49-F238E27FC236}">
                      <a16:creationId xmlns:a16="http://schemas.microsoft.com/office/drawing/2014/main" id="{F96CB4F2-0E41-8A1D-BB1B-4C5D48B45050}"/>
                    </a:ext>
                  </a:extLst>
                </p14:cNvPr>
                <p14:cNvContentPartPr/>
                <p14:nvPr/>
              </p14:nvContentPartPr>
              <p14:xfrm>
                <a:off x="34970815" y="16541367"/>
                <a:ext cx="360" cy="360"/>
              </p14:xfrm>
            </p:contentPart>
          </mc:Choice>
          <mc:Fallback xmlns="">
            <p:pic>
              <p:nvPicPr>
                <p:cNvPr id="51" name="Encre 50">
                  <a:extLst>
                    <a:ext uri="{FF2B5EF4-FFF2-40B4-BE49-F238E27FC236}">
                      <a16:creationId xmlns:a16="http://schemas.microsoft.com/office/drawing/2014/main" id="{F96CB4F2-0E41-8A1D-BB1B-4C5D48B450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52815" y="165233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Encre 52">
                  <a:extLst>
                    <a:ext uri="{FF2B5EF4-FFF2-40B4-BE49-F238E27FC236}">
                      <a16:creationId xmlns:a16="http://schemas.microsoft.com/office/drawing/2014/main" id="{980B124A-AF81-CCE2-3CDC-8C57E9EBEE2E}"/>
                    </a:ext>
                  </a:extLst>
                </p14:cNvPr>
                <p14:cNvContentPartPr/>
                <p14:nvPr/>
              </p14:nvContentPartPr>
              <p14:xfrm>
                <a:off x="34945975" y="16527327"/>
                <a:ext cx="360" cy="360"/>
              </p14:xfrm>
            </p:contentPart>
          </mc:Choice>
          <mc:Fallback xmlns="">
            <p:pic>
              <p:nvPicPr>
                <p:cNvPr id="53" name="Encre 52">
                  <a:extLst>
                    <a:ext uri="{FF2B5EF4-FFF2-40B4-BE49-F238E27FC236}">
                      <a16:creationId xmlns:a16="http://schemas.microsoft.com/office/drawing/2014/main" id="{980B124A-AF81-CCE2-3CDC-8C57E9EBEE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27975" y="1650932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0" name="Picture 2" descr="31/10/2022 - FRANCE 2030 : SYLVIE RETAILLEAU, FRANCOIS BRAUN ET ROLAND  LESCURE REUNISSENT LE COMITÉ DE PILOTAGE MINISTÉRIEL FRANCE 2030 « SANTÉ »,  PRESENTENT L'AVANCEMENT DU PLAN INNOVATION SANTE 2030 ET ANNONCENT">
            <a:extLst>
              <a:ext uri="{FF2B5EF4-FFF2-40B4-BE49-F238E27FC236}">
                <a16:creationId xmlns:a16="http://schemas.microsoft.com/office/drawing/2014/main" id="{8149F50B-C6DA-5A64-4BBC-5A505C08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733" y="17481421"/>
            <a:ext cx="1007476" cy="9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Innovation santé 2030">
            <a:extLst>
              <a:ext uri="{FF2B5EF4-FFF2-40B4-BE49-F238E27FC236}">
                <a16:creationId xmlns:a16="http://schemas.microsoft.com/office/drawing/2014/main" id="{068A219D-F6D0-31E4-5163-338C2A8B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91" y="17414886"/>
            <a:ext cx="898731" cy="10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E8FF5AEE-BD1C-A23A-B860-B236D4D379A0}"/>
              </a:ext>
            </a:extLst>
          </p:cNvPr>
          <p:cNvSpPr txBox="1"/>
          <p:nvPr/>
        </p:nvSpPr>
        <p:spPr>
          <a:xfrm>
            <a:off x="9590928" y="18476951"/>
            <a:ext cx="4593033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Stratégie d’Accélération </a:t>
            </a:r>
          </a:p>
          <a:p>
            <a:pPr algn="ctr"/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Numérique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464088B5-BEB9-E48C-AC74-23C555B47F4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6181547" y="17301509"/>
            <a:ext cx="1201410" cy="120141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843E84B5-5E11-6D63-C8D5-77C4BF1588A3}"/>
              </a:ext>
            </a:extLst>
          </p:cNvPr>
          <p:cNvSpPr txBox="1"/>
          <p:nvPr/>
        </p:nvSpPr>
        <p:spPr>
          <a:xfrm>
            <a:off x="14724973" y="18457749"/>
            <a:ext cx="4029386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</a:t>
            </a:r>
            <a:r>
              <a:rPr lang="fr-FR" sz="2018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Financement de 250 millions d’€ pour l’innovation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DD5D11C5-D89D-268D-FE39-B4DECEC356FD}"/>
              </a:ext>
            </a:extLst>
          </p:cNvPr>
          <p:cNvSpPr txBox="1"/>
          <p:nvPr/>
        </p:nvSpPr>
        <p:spPr>
          <a:xfrm>
            <a:off x="9395478" y="20375133"/>
            <a:ext cx="4909325" cy="698718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  <a:sym typeface="Wingdings" pitchFamily="2" charset="2"/>
              </a:rPr>
              <a:t> Partenariats </a:t>
            </a:r>
            <a:r>
              <a:rPr lang="fr-FR" sz="2018" dirty="0" err="1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  <a:sym typeface="Wingdings" pitchFamily="2" charset="2"/>
              </a:rPr>
              <a:t>Health</a:t>
            </a:r>
            <a:r>
              <a:rPr lang="fr-FR" sz="2018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  <a:sym typeface="Wingdings" pitchFamily="2" charset="2"/>
              </a:rPr>
              <a:t> Data Hub, Bpifrance </a:t>
            </a:r>
            <a:r>
              <a:rPr lang="fr-FR" sz="2018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</a:rPr>
              <a:t>et Le Grand Défi  </a:t>
            </a:r>
          </a:p>
        </p:txBody>
      </p:sp>
      <p:pic>
        <p:nvPicPr>
          <p:cNvPr id="24" name="Picture 23" descr="ARS Ile-de-France - YouTube">
            <a:extLst>
              <a:ext uri="{FF2B5EF4-FFF2-40B4-BE49-F238E27FC236}">
                <a16:creationId xmlns:a16="http://schemas.microsoft.com/office/drawing/2014/main" id="{008C06DF-7660-4946-2E74-CAE238796619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t="19503" r="14815" b="27029"/>
          <a:stretch/>
        </p:blipFill>
        <p:spPr>
          <a:xfrm>
            <a:off x="15757872" y="19119496"/>
            <a:ext cx="1799761" cy="1279049"/>
          </a:xfrm>
          <a:prstGeom prst="rect">
            <a:avLst/>
          </a:prstGeom>
        </p:spPr>
      </p:pic>
      <p:sp>
        <p:nvSpPr>
          <p:cNvPr id="29" name="ZoneTexte 68">
            <a:extLst>
              <a:ext uri="{FF2B5EF4-FFF2-40B4-BE49-F238E27FC236}">
                <a16:creationId xmlns:a16="http://schemas.microsoft.com/office/drawing/2014/main" id="{F88DFFDF-606E-4BE0-DD86-57F70E314DD6}"/>
              </a:ext>
            </a:extLst>
          </p:cNvPr>
          <p:cNvSpPr txBox="1"/>
          <p:nvPr/>
        </p:nvSpPr>
        <p:spPr>
          <a:xfrm>
            <a:off x="14989250" y="20345422"/>
            <a:ext cx="5104954" cy="698718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  <a:sym typeface="Wingdings" pitchFamily="2" charset="2"/>
              </a:rPr>
              <a:t> Ile de France : appel à projet, achat outils numériques en imagerie</a:t>
            </a:r>
            <a:endParaRPr lang="fr-FR" sz="2018" dirty="0">
              <a:solidFill>
                <a:srgbClr val="002060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67C090-BF57-BC5A-97BC-BAA7FBC7CDED}"/>
              </a:ext>
            </a:extLst>
          </p:cNvPr>
          <p:cNvSpPr txBox="1"/>
          <p:nvPr/>
        </p:nvSpPr>
        <p:spPr>
          <a:xfrm>
            <a:off x="8756906" y="16761742"/>
            <a:ext cx="11354145" cy="698718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marL="288379" indent="-288379">
              <a:buClr>
                <a:srgbClr val="C00000"/>
              </a:buClr>
              <a:buSzPct val="160000"/>
              <a:buFont typeface="Wingdings" pitchFamily="2" charset="2"/>
              <a:buChar char="Ø"/>
            </a:pPr>
            <a:r>
              <a:rPr lang="fr-FR" sz="2018" b="1" dirty="0">
                <a:latin typeface="Verdana"/>
                <a:ea typeface="Verdana"/>
                <a:cs typeface="Verdana" panose="020B0604030504040204" pitchFamily="34" charset="0"/>
              </a:rPr>
              <a:t>  IMPLICATION DU GOUVERNEMENT FRANÇAIS DANS LE DÉVELOPPEMENT DE L’IA EN SANTÉ</a:t>
            </a:r>
            <a:endParaRPr lang="fr-FR" sz="2018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AP &quot;L'intelligence artificielle pour une expérience améliorée du système  de santé&quot; - Pôle TES - Actualités">
            <a:extLst>
              <a:ext uri="{FF2B5EF4-FFF2-40B4-BE49-F238E27FC236}">
                <a16:creationId xmlns:a16="http://schemas.microsoft.com/office/drawing/2014/main" id="{79F57768-6E11-07E7-CF76-0644A856CB50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t="19162"/>
          <a:stretch/>
        </p:blipFill>
        <p:spPr>
          <a:xfrm>
            <a:off x="10387363" y="19272007"/>
            <a:ext cx="2395048" cy="1027399"/>
          </a:xfrm>
          <a:prstGeom prst="rect">
            <a:avLst/>
          </a:prstGeom>
        </p:spPr>
      </p:pic>
      <p:sp>
        <p:nvSpPr>
          <p:cNvPr id="20" name="Rectangle : carré corné 24">
            <a:extLst>
              <a:ext uri="{FF2B5EF4-FFF2-40B4-BE49-F238E27FC236}">
                <a16:creationId xmlns:a16="http://schemas.microsoft.com/office/drawing/2014/main" id="{7DA92BEA-248D-90F5-19A8-44FB3E0FE291}"/>
              </a:ext>
            </a:extLst>
          </p:cNvPr>
          <p:cNvSpPr/>
          <p:nvPr/>
        </p:nvSpPr>
        <p:spPr>
          <a:xfrm>
            <a:off x="5105979" y="11251523"/>
            <a:ext cx="4339070" cy="1540102"/>
          </a:xfrm>
          <a:prstGeom prst="foldedCorner">
            <a:avLst/>
          </a:prstGeom>
          <a:solidFill>
            <a:srgbClr val="FF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32" name="Rectangle : carré corné 24">
            <a:extLst>
              <a:ext uri="{FF2B5EF4-FFF2-40B4-BE49-F238E27FC236}">
                <a16:creationId xmlns:a16="http://schemas.microsoft.com/office/drawing/2014/main" id="{2C83852F-83AC-7BE0-0C7C-211F19FAB654}"/>
              </a:ext>
            </a:extLst>
          </p:cNvPr>
          <p:cNvSpPr/>
          <p:nvPr/>
        </p:nvSpPr>
        <p:spPr>
          <a:xfrm>
            <a:off x="365155" y="11246547"/>
            <a:ext cx="4505788" cy="1540102"/>
          </a:xfrm>
          <a:prstGeom prst="foldedCorner">
            <a:avLst/>
          </a:prstGeom>
          <a:solidFill>
            <a:srgbClr val="FF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34" name="Rectangle : carré corné 24">
            <a:extLst>
              <a:ext uri="{FF2B5EF4-FFF2-40B4-BE49-F238E27FC236}">
                <a16:creationId xmlns:a16="http://schemas.microsoft.com/office/drawing/2014/main" id="{F1AE71C6-DCCE-33BC-0207-93707ABCC929}"/>
              </a:ext>
            </a:extLst>
          </p:cNvPr>
          <p:cNvSpPr/>
          <p:nvPr/>
        </p:nvSpPr>
        <p:spPr>
          <a:xfrm>
            <a:off x="5074292" y="9482329"/>
            <a:ext cx="4339071" cy="1540102"/>
          </a:xfrm>
          <a:prstGeom prst="foldedCorner">
            <a:avLst/>
          </a:prstGeom>
          <a:solidFill>
            <a:srgbClr val="FFF1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77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27CCF01-1CA6-9B9C-1960-7FC3E9890880}"/>
              </a:ext>
            </a:extLst>
          </p:cNvPr>
          <p:cNvSpPr txBox="1"/>
          <p:nvPr/>
        </p:nvSpPr>
        <p:spPr>
          <a:xfrm>
            <a:off x="4873521" y="11240551"/>
            <a:ext cx="2841574" cy="15011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900" tIns="38450" rIns="76900" bIns="3845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50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Loi bioéthique</a:t>
            </a:r>
          </a:p>
          <a:p>
            <a:pPr algn="ctr"/>
            <a:r>
              <a:rPr lang="fr-FR" sz="1850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2 août 2021</a:t>
            </a:r>
          </a:p>
          <a:p>
            <a:pPr algn="ctr"/>
            <a:r>
              <a:rPr lang="fr-FR" sz="1850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Article L.4001-3 Code de la santé publique</a:t>
            </a:r>
          </a:p>
        </p:txBody>
      </p:sp>
      <p:pic>
        <p:nvPicPr>
          <p:cNvPr id="39" name="Picture 35" descr="A blue and red logo&#10;&#10;Description automatically generated">
            <a:extLst>
              <a:ext uri="{FF2B5EF4-FFF2-40B4-BE49-F238E27FC236}">
                <a16:creationId xmlns:a16="http://schemas.microsoft.com/office/drawing/2014/main" id="{AB830F7E-94BE-47D2-111C-3AA850C5B99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37767" y="11601104"/>
            <a:ext cx="1289423" cy="649671"/>
          </a:xfrm>
          <a:prstGeom prst="rect">
            <a:avLst/>
          </a:prstGeom>
        </p:spPr>
      </p:pic>
      <p:pic>
        <p:nvPicPr>
          <p:cNvPr id="42" name="Picture 13" descr="Amazon.fr - Code de la santé publique: Annoté - Commenté en ligne -  Collectif, Markus, Jean-Paul, Cristol, Danièle, Peigné, Jérôme, Pailler,  Guillaume - Livres">
            <a:extLst>
              <a:ext uri="{FF2B5EF4-FFF2-40B4-BE49-F238E27FC236}">
                <a16:creationId xmlns:a16="http://schemas.microsoft.com/office/drawing/2014/main" id="{63CBBAF2-0AA8-2C19-FE48-63E1B013D22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0800000" flipH="1" flipV="1">
            <a:off x="7461204" y="11564854"/>
            <a:ext cx="646619" cy="940007"/>
          </a:xfrm>
          <a:prstGeom prst="rect">
            <a:avLst/>
          </a:prstGeom>
        </p:spPr>
      </p:pic>
      <p:pic>
        <p:nvPicPr>
          <p:cNvPr id="33" name="Image 32" descr="Une image contenant bâtiment, art, texte, Graphique&#10;&#10;Description générée automatiquement">
            <a:extLst>
              <a:ext uri="{FF2B5EF4-FFF2-40B4-BE49-F238E27FC236}">
                <a16:creationId xmlns:a16="http://schemas.microsoft.com/office/drawing/2014/main" id="{183CB5AD-4F1C-863E-532F-1590B6BBAF8B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9325" t="-651" r="9641"/>
          <a:stretch/>
        </p:blipFill>
        <p:spPr>
          <a:xfrm>
            <a:off x="6349064" y="10193842"/>
            <a:ext cx="1789526" cy="794304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1CE40D63-2F57-C931-5898-7E8C42F467FC}"/>
              </a:ext>
            </a:extLst>
          </p:cNvPr>
          <p:cNvSpPr txBox="1"/>
          <p:nvPr/>
        </p:nvSpPr>
        <p:spPr>
          <a:xfrm>
            <a:off x="4968173" y="9520192"/>
            <a:ext cx="4617677" cy="647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900" tIns="38450" rIns="76900" bIns="3845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50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RGPD = Règlement Général de Protection des Données</a:t>
            </a:r>
          </a:p>
        </p:txBody>
      </p:sp>
      <p:pic>
        <p:nvPicPr>
          <p:cNvPr id="1026" name="Picture 2" descr="Le Parlement européen vote pour encadrer l'intelligence artificielle |  le360.ma">
            <a:extLst>
              <a:ext uri="{FF2B5EF4-FFF2-40B4-BE49-F238E27FC236}">
                <a16:creationId xmlns:a16="http://schemas.microsoft.com/office/drawing/2014/main" id="{78003AAA-D60C-12F2-D624-BA6F47D8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" y="11595591"/>
            <a:ext cx="1482005" cy="9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125BBC66-9C76-555F-E28A-DC3DB6D46811}"/>
              </a:ext>
            </a:extLst>
          </p:cNvPr>
          <p:cNvSpPr txBox="1"/>
          <p:nvPr/>
        </p:nvSpPr>
        <p:spPr>
          <a:xfrm>
            <a:off x="1892662" y="11254330"/>
            <a:ext cx="3066351" cy="15011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900" tIns="38450" rIns="76900" bIns="3845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50" b="1" dirty="0" err="1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Artificial</a:t>
            </a:r>
            <a:r>
              <a:rPr lang="fr-FR" sz="1850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 Intelligence </a:t>
            </a:r>
            <a:r>
              <a:rPr lang="fr-FR" sz="1850" b="1" dirty="0" err="1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Act</a:t>
            </a:r>
            <a:endParaRPr lang="fr-FR" sz="1850" b="1" dirty="0">
              <a:solidFill>
                <a:srgbClr val="002060"/>
              </a:solidFill>
              <a:latin typeface="Verdana"/>
              <a:ea typeface="Calibri"/>
              <a:cs typeface="Calibri"/>
            </a:endParaRPr>
          </a:p>
          <a:p>
            <a:pPr algn="ctr"/>
            <a:r>
              <a:rPr lang="fr-FR" sz="1850" b="1" dirty="0">
                <a:solidFill>
                  <a:srgbClr val="002060"/>
                </a:solidFill>
                <a:latin typeface="Verdana"/>
                <a:ea typeface="Calibri"/>
                <a:cs typeface="Calibri"/>
              </a:rPr>
              <a:t>21 avril 2021 Commission Européenne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0C81413-DD2C-1122-3B70-EC1991974789}"/>
              </a:ext>
            </a:extLst>
          </p:cNvPr>
          <p:cNvSpPr txBox="1"/>
          <p:nvPr/>
        </p:nvSpPr>
        <p:spPr>
          <a:xfrm>
            <a:off x="545895" y="9054923"/>
            <a:ext cx="8856420" cy="440058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355" b="1" dirty="0">
                <a:solidFill>
                  <a:srgbClr val="002060"/>
                </a:solidFill>
                <a:latin typeface="Verdana"/>
                <a:ea typeface="Verdana"/>
                <a:cs typeface="Verdana" panose="020B0604030504040204" pitchFamily="34" charset="0"/>
              </a:rPr>
              <a:t>RÉGLEMENTATION</a:t>
            </a:r>
            <a:endParaRPr lang="fr-FR" sz="2355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phique 1" descr="Avis des clients avec un remplissage uni">
            <a:extLst>
              <a:ext uri="{FF2B5EF4-FFF2-40B4-BE49-F238E27FC236}">
                <a16:creationId xmlns:a16="http://schemas.microsoft.com/office/drawing/2014/main" id="{53F48296-867B-14E9-CFBC-456B9E18054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7324586" y="18252754"/>
            <a:ext cx="1597122" cy="163440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53A2E78-9A51-9B66-7E8F-178F9A9E4C24}"/>
              </a:ext>
            </a:extLst>
          </p:cNvPr>
          <p:cNvSpPr txBox="1"/>
          <p:nvPr/>
        </p:nvSpPr>
        <p:spPr>
          <a:xfrm>
            <a:off x="20584095" y="2828901"/>
            <a:ext cx="9549580" cy="10118285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691" b="1" dirty="0">
                <a:solidFill>
                  <a:srgbClr val="C00000"/>
                </a:solidFill>
                <a:latin typeface="Verdana"/>
                <a:ea typeface="Calibri"/>
                <a:cs typeface="Calibri"/>
              </a:rPr>
              <a:t>ZOOM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Calibri"/>
                <a:cs typeface="Calibri"/>
              </a:rPr>
              <a:t> </a:t>
            </a:r>
            <a:r>
              <a:rPr lang="fr-FR" sz="2018" b="1" dirty="0">
                <a:latin typeface="Verdana"/>
                <a:ea typeface="Calibri"/>
                <a:cs typeface="Calibri"/>
              </a:rPr>
              <a:t>sur les fonctionnalités</a:t>
            </a:r>
          </a:p>
          <a:p>
            <a:pPr algn="ctr"/>
            <a:r>
              <a:rPr lang="fr-FR" sz="2018" b="1" dirty="0">
                <a:latin typeface="Verdana"/>
                <a:ea typeface="Calibri"/>
                <a:cs typeface="Calibri"/>
              </a:rPr>
              <a:t>dans le diagnostic en imagerie médicale</a:t>
            </a:r>
          </a:p>
          <a:p>
            <a:pPr algn="ctr"/>
            <a:endParaRPr lang="fr-FR" sz="2018" b="1" dirty="0">
              <a:latin typeface="Verdana"/>
              <a:ea typeface="Calibri"/>
              <a:cs typeface="Calibri"/>
            </a:endParaRPr>
          </a:p>
          <a:p>
            <a:pPr marL="1057389" lvl="2" indent="-288379">
              <a:buFont typeface="Wingdings"/>
              <a:buChar char="v"/>
            </a:pPr>
            <a:r>
              <a:rPr lang="fr-FR" sz="2018" b="1" dirty="0">
                <a:latin typeface="Verdana"/>
                <a:ea typeface="Calibri"/>
                <a:cs typeface="Calibri"/>
              </a:rPr>
              <a:t>CLASSIFICATION/ PRIORISATION : </a:t>
            </a:r>
          </a:p>
          <a:p>
            <a:pPr lvl="1"/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Permet 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Calibri" panose="020F0502020204030204"/>
                <a:cs typeface="Calibri" panose="020F0502020204030204"/>
              </a:rPr>
              <a:t>d’attribuer une catégorie ou une priorité </a:t>
            </a:r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à une image médicale.</a:t>
            </a: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marL="1057389" lvl="2" indent="-288379">
              <a:buFont typeface="Wingdings"/>
              <a:buChar char="v"/>
            </a:pPr>
            <a:r>
              <a:rPr lang="fr-FR" sz="2018" b="1" dirty="0">
                <a:latin typeface="Verdana"/>
                <a:ea typeface="Calibri" panose="020F0502020204030204"/>
                <a:cs typeface="Calibri" panose="020F0502020204030204"/>
              </a:rPr>
              <a:t>SEGMENTATION :</a:t>
            </a:r>
          </a:p>
          <a:p>
            <a:pPr lvl="1"/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Consiste à 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Calibri" panose="020F0502020204030204"/>
                <a:cs typeface="Calibri" panose="020F0502020204030204"/>
              </a:rPr>
              <a:t>diviser une image</a:t>
            </a:r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 médicale en régions ou structures distincts. </a:t>
            </a: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marL="1057389" lvl="2" indent="-288379">
              <a:buFont typeface="Wingdings"/>
              <a:buChar char="v"/>
            </a:pPr>
            <a:r>
              <a:rPr lang="fr-FR" sz="2018" b="1" dirty="0">
                <a:latin typeface="Verdana"/>
                <a:ea typeface="Calibri" panose="020F0502020204030204"/>
                <a:cs typeface="Calibri" panose="020F0502020204030204"/>
              </a:rPr>
              <a:t>DÉTECTION :</a:t>
            </a:r>
          </a:p>
          <a:p>
            <a:pPr lvl="1"/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Implique la localisation et 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Calibri" panose="020F0502020204030204"/>
                <a:cs typeface="Calibri" panose="020F0502020204030204"/>
              </a:rPr>
              <a:t>l’identification d’anomalies</a:t>
            </a:r>
          </a:p>
          <a:p>
            <a:pPr lvl="1"/>
            <a:endParaRPr lang="fr-FR" sz="2018" b="1" dirty="0">
              <a:solidFill>
                <a:srgbClr val="C00000"/>
              </a:solidFill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lvl="1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marL="1057389" lvl="2" indent="-288379">
              <a:buFont typeface="Wingdings"/>
              <a:buChar char="v"/>
            </a:pPr>
            <a:r>
              <a:rPr lang="fr-FR" sz="2018" b="1" dirty="0">
                <a:latin typeface="Verdana"/>
                <a:ea typeface="Calibri" panose="020F0502020204030204"/>
                <a:cs typeface="Calibri" panose="020F0502020204030204"/>
              </a:rPr>
              <a:t>CONTOURAGE AUTOMATIQUE</a:t>
            </a:r>
          </a:p>
          <a:p>
            <a:pPr lvl="1"/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Consiste à 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Calibri" panose="020F0502020204030204"/>
                <a:cs typeface="Calibri" panose="020F0502020204030204"/>
              </a:rPr>
              <a:t>délimiter automatiquement les contours </a:t>
            </a:r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des structures ou de lésions.</a:t>
            </a:r>
          </a:p>
          <a:p>
            <a:pPr algn="ctr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algn="ctr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algn="ctr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algn="ctr"/>
            <a:endParaRPr lang="fr-FR" sz="2018" dirty="0">
              <a:latin typeface="Verdana"/>
              <a:ea typeface="Calibri" panose="020F0502020204030204"/>
              <a:cs typeface="Calibri" panose="020F0502020204030204"/>
            </a:endParaRPr>
          </a:p>
          <a:p>
            <a:pPr marL="1057389" lvl="2" indent="-288379">
              <a:buFont typeface="Wingdings"/>
              <a:buChar char="v"/>
            </a:pPr>
            <a:r>
              <a:rPr lang="fr-FR" sz="2018" b="1" dirty="0">
                <a:latin typeface="Verdana"/>
                <a:ea typeface="Calibri" panose="020F0502020204030204"/>
                <a:cs typeface="Calibri" panose="020F0502020204030204"/>
              </a:rPr>
              <a:t>ANALYSE :</a:t>
            </a:r>
          </a:p>
          <a:p>
            <a:pPr lvl="1"/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Fonctionnalité qui englobe </a:t>
            </a:r>
            <a:r>
              <a:rPr lang="fr-FR" sz="2018" b="1" dirty="0">
                <a:solidFill>
                  <a:srgbClr val="C00000"/>
                </a:solidFill>
                <a:latin typeface="Verdana"/>
                <a:ea typeface="Calibri" panose="020F0502020204030204"/>
                <a:cs typeface="Calibri" panose="020F0502020204030204"/>
              </a:rPr>
              <a:t>l’évaluation automatisée de paramètres </a:t>
            </a:r>
            <a:r>
              <a:rPr lang="fr-FR" sz="2018" dirty="0">
                <a:latin typeface="Verdana"/>
                <a:ea typeface="Calibri" panose="020F0502020204030204"/>
                <a:cs typeface="Calibri" panose="020F0502020204030204"/>
              </a:rPr>
              <a:t>tels que la superficie, le volume et les angles.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5EAAD7-0882-B695-A786-53D0844A4E04}"/>
              </a:ext>
            </a:extLst>
          </p:cNvPr>
          <p:cNvSpPr/>
          <p:nvPr/>
        </p:nvSpPr>
        <p:spPr>
          <a:xfrm>
            <a:off x="20510457" y="13125371"/>
            <a:ext cx="9590057" cy="8028283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0316" indent="-240316" algn="ctr">
              <a:buClr>
                <a:srgbClr val="C00000"/>
              </a:buClr>
              <a:buSzPct val="160000"/>
              <a:buFont typeface="Wingdings" pitchFamily="2" charset="2"/>
              <a:buChar char="Ø"/>
            </a:pPr>
            <a:endParaRPr lang="fr-FR" sz="1277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401741-9524-7464-2F9D-D5ABC060836E}"/>
              </a:ext>
            </a:extLst>
          </p:cNvPr>
          <p:cNvSpPr/>
          <p:nvPr/>
        </p:nvSpPr>
        <p:spPr>
          <a:xfrm>
            <a:off x="22873553" y="12909204"/>
            <a:ext cx="4757090" cy="6820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00" tIns="38450" rIns="76900" bIns="38450" rtlCol="0" anchor="ctr"/>
          <a:lstStyle/>
          <a:p>
            <a:pPr algn="ctr"/>
            <a:r>
              <a:rPr lang="fr-FR" sz="2944" b="1" dirty="0">
                <a:latin typeface="Verdana"/>
                <a:ea typeface="Verdana"/>
                <a:cs typeface="Verdana" panose="020B0604030504040204" pitchFamily="34" charset="0"/>
              </a:rPr>
              <a:t>4) Conclusion</a:t>
            </a:r>
            <a:endParaRPr lang="fr-FR" sz="2944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3" name="Picture 8">
            <a:extLst>
              <a:ext uri="{FF2B5EF4-FFF2-40B4-BE49-F238E27FC236}">
                <a16:creationId xmlns:a16="http://schemas.microsoft.com/office/drawing/2014/main" id="{0B68FA6E-D140-99FC-373F-AF9B7D57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936" y="4901808"/>
            <a:ext cx="2190669" cy="13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014EF493-7384-365E-9FC0-1EEB905ED2F8}"/>
              </a:ext>
            </a:extLst>
          </p:cNvPr>
          <p:cNvSpPr txBox="1"/>
          <p:nvPr/>
        </p:nvSpPr>
        <p:spPr>
          <a:xfrm>
            <a:off x="23708472" y="4881224"/>
            <a:ext cx="6074608" cy="1009253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MammoScreen</a:t>
            </a:r>
            <a:r>
              <a:rPr lang="fr-FR" sz="2355" b="1" i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3</a:t>
            </a:r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de données de 2 millions d’images</a:t>
            </a:r>
          </a:p>
          <a:p>
            <a:pPr algn="ctr"/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50 000 cas de cancers confirmés</a:t>
            </a:r>
          </a:p>
        </p:txBody>
      </p:sp>
      <p:pic>
        <p:nvPicPr>
          <p:cNvPr id="66" name="Picture 6">
            <a:extLst>
              <a:ext uri="{FF2B5EF4-FFF2-40B4-BE49-F238E27FC236}">
                <a16:creationId xmlns:a16="http://schemas.microsoft.com/office/drawing/2014/main" id="{110C2900-8728-9791-2510-0B9AB64D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033" y="10807073"/>
            <a:ext cx="1851730" cy="9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D6516D3D-F81C-E6A9-673C-496D6D31F7B0}"/>
              </a:ext>
            </a:extLst>
          </p:cNvPr>
          <p:cNvSpPr txBox="1"/>
          <p:nvPr/>
        </p:nvSpPr>
        <p:spPr>
          <a:xfrm>
            <a:off x="23399401" y="10790777"/>
            <a:ext cx="6990733" cy="1009253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TheraPanacea</a:t>
            </a:r>
            <a:r>
              <a:rPr lang="fr-FR" sz="2355" b="1" i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2</a:t>
            </a:r>
            <a:r>
              <a:rPr lang="fr-FR" sz="2018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introduit </a:t>
            </a:r>
            <a:r>
              <a:rPr lang="fr-FR" sz="2018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ART-Plan</a:t>
            </a:r>
            <a:endParaRPr lang="fr-FR" sz="2018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18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</a:t>
            </a:r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</a:t>
            </a:r>
          </a:p>
          <a:p>
            <a:pPr algn="ctr"/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Utilisateurs: 30 EDS en 2022</a:t>
            </a:r>
          </a:p>
        </p:txBody>
      </p:sp>
      <p:pic>
        <p:nvPicPr>
          <p:cNvPr id="68" name="Picture 2" descr="Milvue | New Tech, New Care 💚">
            <a:extLst>
              <a:ext uri="{FF2B5EF4-FFF2-40B4-BE49-F238E27FC236}">
                <a16:creationId xmlns:a16="http://schemas.microsoft.com/office/drawing/2014/main" id="{94157382-023D-F28C-6FF8-FE036CD78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-1657" r="51585" b="20265"/>
          <a:stretch/>
        </p:blipFill>
        <p:spPr bwMode="auto">
          <a:xfrm>
            <a:off x="22359245" y="8312358"/>
            <a:ext cx="1332923" cy="13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3813CE6E-144E-C2A2-3533-C3284A8D2B69}"/>
              </a:ext>
            </a:extLst>
          </p:cNvPr>
          <p:cNvSpPr txBox="1"/>
          <p:nvPr/>
        </p:nvSpPr>
        <p:spPr>
          <a:xfrm>
            <a:off x="23250410" y="8347648"/>
            <a:ext cx="6990733" cy="1009253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Milvue</a:t>
            </a:r>
            <a:r>
              <a:rPr lang="fr-FR" sz="2355" b="1" i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4</a:t>
            </a:r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de données de 1,4 millions d’images</a:t>
            </a:r>
          </a:p>
          <a:p>
            <a:pPr algn="ctr"/>
            <a:r>
              <a:rPr lang="fr-FR" sz="2018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Utilisateurs: 70 sites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32D402-DE3C-7416-CBCA-CD0EA4326B43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0962516" y="13321350"/>
            <a:ext cx="1611199" cy="1611199"/>
          </a:xfrm>
          <a:prstGeom prst="rect">
            <a:avLst/>
          </a:prstGeom>
        </p:spPr>
      </p:pic>
      <p:sp>
        <p:nvSpPr>
          <p:cNvPr id="225" name="ZoneTexte 17">
            <a:extLst>
              <a:ext uri="{FF2B5EF4-FFF2-40B4-BE49-F238E27FC236}">
                <a16:creationId xmlns:a16="http://schemas.microsoft.com/office/drawing/2014/main" id="{40B649AB-C89F-02ED-CD1B-42BE4076DC70}"/>
              </a:ext>
            </a:extLst>
          </p:cNvPr>
          <p:cNvSpPr txBox="1"/>
          <p:nvPr/>
        </p:nvSpPr>
        <p:spPr>
          <a:xfrm>
            <a:off x="22676400" y="13747643"/>
            <a:ext cx="7513005" cy="750784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>
              <a:buClr>
                <a:srgbClr val="C00000"/>
              </a:buClr>
              <a:buSzPct val="160000"/>
            </a:pPr>
            <a:r>
              <a:rPr lang="fr-FR" sz="2187" b="1" dirty="0">
                <a:latin typeface="Verdana"/>
                <a:ea typeface="Verdana"/>
                <a:cs typeface="Verdana" panose="020B0604030504040204" pitchFamily="34" charset="0"/>
              </a:rPr>
              <a:t>Intérêt clinique du déploiement de l’IA dans les établissements de santé</a:t>
            </a:r>
            <a:endParaRPr lang="fr-FR" sz="2187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6" name="ZoneTexte 17">
            <a:extLst>
              <a:ext uri="{FF2B5EF4-FFF2-40B4-BE49-F238E27FC236}">
                <a16:creationId xmlns:a16="http://schemas.microsoft.com/office/drawing/2014/main" id="{01AD183A-ABF6-C09B-FC52-C41A4019F38C}"/>
              </a:ext>
            </a:extLst>
          </p:cNvPr>
          <p:cNvSpPr txBox="1"/>
          <p:nvPr/>
        </p:nvSpPr>
        <p:spPr>
          <a:xfrm>
            <a:off x="22656844" y="14959117"/>
            <a:ext cx="7266782" cy="1087351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>
              <a:buClr>
                <a:srgbClr val="C00000"/>
              </a:buClr>
              <a:buSzPct val="160000"/>
            </a:pPr>
            <a:r>
              <a:rPr lang="fr-FR" sz="2187" b="1" dirty="0">
                <a:latin typeface="Verdana"/>
                <a:ea typeface="Verdana"/>
                <a:cs typeface="Verdana" panose="020B0604030504040204" pitchFamily="34" charset="0"/>
              </a:rPr>
              <a:t>Développer les liens entre les différents acteurs (patients, personnel médical, industriels)</a:t>
            </a:r>
            <a:endParaRPr lang="fr-FR" sz="2187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1580DA2C-ABDB-8C17-86A1-126DFA69ACA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0639104" y="16103182"/>
            <a:ext cx="2122215" cy="1412238"/>
          </a:xfrm>
          <a:prstGeom prst="rect">
            <a:avLst/>
          </a:prstGeom>
        </p:spPr>
      </p:pic>
      <p:sp>
        <p:nvSpPr>
          <p:cNvPr id="229" name="ZoneTexte 17">
            <a:extLst>
              <a:ext uri="{FF2B5EF4-FFF2-40B4-BE49-F238E27FC236}">
                <a16:creationId xmlns:a16="http://schemas.microsoft.com/office/drawing/2014/main" id="{A17F64B5-BABB-B9AC-D654-975A2343DA67}"/>
              </a:ext>
            </a:extLst>
          </p:cNvPr>
          <p:cNvSpPr txBox="1"/>
          <p:nvPr/>
        </p:nvSpPr>
        <p:spPr>
          <a:xfrm>
            <a:off x="22656844" y="16225132"/>
            <a:ext cx="7266782" cy="1087351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>
              <a:buClr>
                <a:srgbClr val="C00000"/>
              </a:buClr>
              <a:buSzPct val="160000"/>
            </a:pPr>
            <a:r>
              <a:rPr lang="fr-FR" sz="2187" b="1" dirty="0">
                <a:latin typeface="Verdana"/>
                <a:ea typeface="Verdana"/>
                <a:cs typeface="Verdana" panose="020B0604030504040204" pitchFamily="34" charset="0"/>
              </a:rPr>
              <a:t>Remboursement des solutions d’IA par la Sécurité Sociale pour aider le déploiement de l’IA dans les établissements de santé</a:t>
            </a:r>
            <a:endParaRPr lang="fr-FR" sz="2187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55" name="Image 1054" descr="Une image contenant dessin humoristique, art&#10;&#10;Description générée automatiquement">
            <a:extLst>
              <a:ext uri="{FF2B5EF4-FFF2-40B4-BE49-F238E27FC236}">
                <a16:creationId xmlns:a16="http://schemas.microsoft.com/office/drawing/2014/main" id="{76FCBFCC-B654-FDDB-726C-D0364DD6D890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20760000">
            <a:off x="28410528" y="1749698"/>
            <a:ext cx="1485008" cy="1689673"/>
          </a:xfrm>
          <a:prstGeom prst="rect">
            <a:avLst/>
          </a:prstGeom>
        </p:spPr>
      </p:pic>
      <p:pic>
        <p:nvPicPr>
          <p:cNvPr id="7" name="Image 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2C358404-5E48-FD67-E0C4-2B5B2CBD6AB5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74698" y="236926"/>
            <a:ext cx="3033810" cy="1792820"/>
          </a:xfrm>
          <a:prstGeom prst="rect">
            <a:avLst/>
          </a:prstGeom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584ACA83-F97E-87E7-28DB-B5D1105FDB79}"/>
              </a:ext>
            </a:extLst>
          </p:cNvPr>
          <p:cNvSpPr/>
          <p:nvPr/>
        </p:nvSpPr>
        <p:spPr>
          <a:xfrm>
            <a:off x="2589627" y="2092207"/>
            <a:ext cx="4757090" cy="6421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900" tIns="38450" rIns="76900" bIns="38450" rtlCol="0" anchor="ctr"/>
          <a:lstStyle/>
          <a:p>
            <a:pPr algn="ctr"/>
            <a:r>
              <a:rPr lang="fr-FR" sz="2944" b="1" dirty="0">
                <a:latin typeface="Verdana"/>
                <a:ea typeface="Verdana"/>
                <a:cs typeface="Verdana" panose="020B0604030504040204" pitchFamily="34" charset="0"/>
              </a:rPr>
              <a:t>1) Généralités </a:t>
            </a:r>
            <a:endParaRPr lang="fr-FR" sz="2944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5073AAD3-491E-667F-DD14-2970C788BBBB}"/>
              </a:ext>
            </a:extLst>
          </p:cNvPr>
          <p:cNvSpPr/>
          <p:nvPr/>
        </p:nvSpPr>
        <p:spPr>
          <a:xfrm>
            <a:off x="20572115" y="17443544"/>
            <a:ext cx="9466739" cy="36623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900" tIns="38450" rIns="76900" bIns="3845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62" b="1" dirty="0">
                <a:solidFill>
                  <a:schemeClr val="bg1"/>
                </a:solidFill>
                <a:highlight>
                  <a:srgbClr val="000080"/>
                </a:highlight>
                <a:latin typeface="Verdana"/>
                <a:ea typeface="Calibri" panose="020F0502020204030204"/>
                <a:cs typeface="Calibri" panose="020F0502020204030204"/>
              </a:rPr>
              <a:t>BIBLIOGRAPHIE :</a:t>
            </a:r>
          </a:p>
          <a:p>
            <a:r>
              <a:rPr lang="fr-FR" sz="1262" dirty="0">
                <a:solidFill>
                  <a:srgbClr val="FF0000"/>
                </a:solidFill>
                <a:latin typeface="Verdana"/>
                <a:ea typeface="Calibri" panose="020F0502020204030204"/>
                <a:cs typeface="Calibri" panose="020F0502020204030204"/>
              </a:rPr>
              <a:t>1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 ANAP, "Plateformes des solutions d'Intelligences Artificielles en Santé'.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+mn-lt"/>
                <a:cs typeface="+mn-lt"/>
              </a:rPr>
              <a:t> Consulté le 28/10/23, [En ligne] </a:t>
            </a:r>
            <a:r>
              <a:rPr lang="fr-FR" sz="12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fr-FR" sz="1262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ia.anap.fr</a:t>
            </a:r>
            <a:r>
              <a:rPr lang="fr-FR" sz="1262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r>
              <a:rPr lang="fr-FR" sz="1262" dirty="0">
                <a:solidFill>
                  <a:srgbClr val="FF0000"/>
                </a:solidFill>
                <a:latin typeface="Verdana"/>
                <a:ea typeface="Calibri" panose="020F0502020204030204"/>
                <a:cs typeface="Calibri" panose="020F0502020204030204"/>
              </a:rPr>
              <a:t>2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 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Therapanacea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, « ART-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PlanTM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 », Consulté le: 05/12/23. [En ligne] https://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www.therapanacea.eu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/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our-products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/</a:t>
            </a:r>
            <a:endParaRPr lang="fr-FR" sz="1262" i="1" u="sng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r-FR" sz="1262" dirty="0">
                <a:solidFill>
                  <a:srgbClr val="FF0000"/>
                </a:solidFill>
                <a:latin typeface="Verdana"/>
                <a:ea typeface="Calibri" panose="020F0502020204030204"/>
                <a:cs typeface="Calibri" panose="020F0502020204030204"/>
              </a:rPr>
              <a:t>3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 "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Mammoscreen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, « Produit : Découvrez notre logiciel d’IA d’aide à la décision pour le dépistage du cancer du sein », Consulté le: 06/12/23. [En ligne] https://www.mammoscreen.fr/comment-cela-fonctionne</a:t>
            </a:r>
          </a:p>
          <a:p>
            <a:r>
              <a:rPr lang="fr-FR" sz="1262" dirty="0">
                <a:solidFill>
                  <a:srgbClr val="FF0000"/>
                </a:solidFill>
                <a:latin typeface="Verdana"/>
                <a:ea typeface="Calibri" panose="020F0502020204030204"/>
                <a:cs typeface="Calibri" panose="020F0502020204030204"/>
              </a:rPr>
              <a:t>4 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ANAP, Sécuriser la prise en charge patient avec 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Milvue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. Consulté le 29/11/23. [En ligne] https://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ia.anap.fr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/aide-au-diagnostic/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securiser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-la-prise-en-charge-patient-avec-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milvue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/</a:t>
            </a:r>
          </a:p>
          <a:p>
            <a:r>
              <a:rPr lang="fr-FR" sz="1262" dirty="0">
                <a:solidFill>
                  <a:srgbClr val="FF0000"/>
                </a:solidFill>
                <a:latin typeface="Verdana"/>
                <a:ea typeface="Calibri" panose="020F0502020204030204"/>
                <a:cs typeface="Calibri" panose="020F0502020204030204"/>
              </a:rPr>
              <a:t>5 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Healthcare Data Institute, « IA en santé : des écarts de perception et d’usage entre Français et médecins révélés par deux études du Healthcare Data Institute », 2023, 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dsih.fr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. Consulté le: 06/12/23. [En ligne]  https://www.dsih.fr/article/5339/ia-en-sante-des-ecarts-de-perception-et-d-usage-entre-francais-et-medecins-reveles-par-deux-etudes-du-healthcare-data-institute.html</a:t>
            </a:r>
          </a:p>
          <a:p>
            <a:r>
              <a:rPr lang="fr-FR" sz="1262" dirty="0">
                <a:solidFill>
                  <a:srgbClr val="FF0000"/>
                </a:solidFill>
                <a:latin typeface="Verdana"/>
                <a:ea typeface="Calibri" panose="020F0502020204030204"/>
                <a:cs typeface="Calibri" panose="020F0502020204030204"/>
              </a:rPr>
              <a:t>6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 D. Barnier et L. 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Depouilly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, « Professionnels de santé et patients : une vision décalée sur l’intelligence artificielle et la santé de demain », 2019, 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ipsos.com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. Consulté le: 06/12/23. [En ligne] https://</a:t>
            </a:r>
            <a:r>
              <a:rPr lang="fr-FR" sz="1262" dirty="0" err="1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www.ipsos.com</a:t>
            </a:r>
            <a:r>
              <a:rPr lang="fr-FR" sz="1262" dirty="0">
                <a:solidFill>
                  <a:schemeClr val="tx1"/>
                </a:solidFill>
                <a:latin typeface="Verdana"/>
                <a:ea typeface="Calibri" panose="020F0502020204030204"/>
                <a:cs typeface="Calibri" panose="020F0502020204030204"/>
              </a:rPr>
              <a:t>/fr-fr/professionnels-de-sante-et-patients-une-vision-decalee-sur-lintelligence-artificielle-et-la-sante</a:t>
            </a:r>
            <a:endParaRPr lang="fr-FR" sz="1262" u="sng" dirty="0">
              <a:solidFill>
                <a:schemeClr val="tx1"/>
              </a:solidFill>
              <a:latin typeface="Calibri" panose="020F0502020204030204"/>
            </a:endParaRPr>
          </a:p>
          <a:p>
            <a:endParaRPr lang="fr-FR" sz="1262" u="sng" dirty="0">
              <a:solidFill>
                <a:schemeClr val="tx1"/>
              </a:solidFill>
            </a:endParaRP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FABE3732-1435-D26E-ECE8-97FB110C2A54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0905171" y="14683702"/>
            <a:ext cx="1735658" cy="1723506"/>
          </a:xfrm>
          <a:prstGeom prst="rect">
            <a:avLst/>
          </a:prstGeom>
        </p:spPr>
      </p:pic>
      <p:sp>
        <p:nvSpPr>
          <p:cNvPr id="123" name="ZoneTexte 122">
            <a:extLst>
              <a:ext uri="{FF2B5EF4-FFF2-40B4-BE49-F238E27FC236}">
                <a16:creationId xmlns:a16="http://schemas.microsoft.com/office/drawing/2014/main" id="{74F016D0-F389-B440-BB61-53EC312024AD}"/>
              </a:ext>
            </a:extLst>
          </p:cNvPr>
          <p:cNvSpPr txBox="1"/>
          <p:nvPr/>
        </p:nvSpPr>
        <p:spPr>
          <a:xfrm>
            <a:off x="130203" y="17796369"/>
            <a:ext cx="7383742" cy="750592"/>
          </a:xfrm>
          <a:prstGeom prst="rect">
            <a:avLst/>
          </a:prstGeom>
          <a:noFill/>
        </p:spPr>
        <p:txBody>
          <a:bodyPr wrap="square" lIns="76900" tIns="38450" rIns="76900" bIns="38450" rtlCol="0" anchor="t">
            <a:spAutoFit/>
          </a:bodyPr>
          <a:lstStyle/>
          <a:p>
            <a:pPr algn="ctr"/>
            <a:r>
              <a:rPr lang="fr-FR" sz="2018" b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Relative adhésion…</a:t>
            </a:r>
          </a:p>
          <a:p>
            <a:pPr algn="ctr"/>
            <a:r>
              <a:rPr lang="fr-FR" sz="2018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45% des Français déclarent avoir confiance en l’IA</a:t>
            </a:r>
            <a:r>
              <a:rPr lang="fr-FR" sz="2355" b="1" baseline="30000" dirty="0">
                <a:solidFill>
                  <a:srgbClr val="C00000"/>
                </a:solidFill>
                <a:latin typeface="Verdana"/>
                <a:ea typeface="Verdana" panose="020B0604030504040204" pitchFamily="34" charset="0"/>
                <a:cs typeface="Calibri"/>
              </a:rPr>
              <a:t>5</a:t>
            </a:r>
            <a:endParaRPr lang="fr-FR" sz="201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84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4544</TotalTime>
  <Words>915</Words>
  <Application>Microsoft Office PowerPoint</Application>
  <PresentationFormat>Personnalisé</PresentationFormat>
  <Paragraphs>118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Khmer UI</vt:lpstr>
      <vt:lpstr>Police système Courant</vt:lpstr>
      <vt:lpstr>Times New Roman</vt:lpstr>
      <vt:lpstr>Verdana</vt:lpstr>
      <vt:lpstr>Wingdings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Sara EL IDRISSI</dc:creator>
  <cp:keywords/>
  <dc:description/>
  <cp:lastModifiedBy>Mialisoa Joanne RATIANARIVELO</cp:lastModifiedBy>
  <cp:revision>25</cp:revision>
  <dcterms:created xsi:type="dcterms:W3CDTF">2023-11-12T09:41:47Z</dcterms:created>
  <dcterms:modified xsi:type="dcterms:W3CDTF">2024-01-17T18:52:56Z</dcterms:modified>
  <cp:category/>
</cp:coreProperties>
</file>